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8" r:id="rId3"/>
    <p:sldId id="283" r:id="rId4"/>
    <p:sldId id="277" r:id="rId5"/>
    <p:sldId id="279" r:id="rId6"/>
    <p:sldId id="280" r:id="rId7"/>
    <p:sldId id="281" r:id="rId8"/>
    <p:sldId id="256" r:id="rId9"/>
    <p:sldId id="258" r:id="rId10"/>
    <p:sldId id="259" r:id="rId11"/>
    <p:sldId id="257" r:id="rId12"/>
    <p:sldId id="260" r:id="rId13"/>
    <p:sldId id="261" r:id="rId14"/>
    <p:sldId id="262" r:id="rId15"/>
    <p:sldId id="263" r:id="rId16"/>
    <p:sldId id="264" r:id="rId17"/>
    <p:sldId id="266" r:id="rId18"/>
    <p:sldId id="269" r:id="rId19"/>
    <p:sldId id="270" r:id="rId20"/>
    <p:sldId id="271" r:id="rId21"/>
    <p:sldId id="265" r:id="rId22"/>
    <p:sldId id="275" r:id="rId23"/>
    <p:sldId id="272" r:id="rId24"/>
    <p:sldId id="273" r:id="rId25"/>
    <p:sldId id="274" r:id="rId26"/>
    <p:sldId id="276" r:id="rId27"/>
  </p:sldIdLst>
  <p:sldSz cx="7559675" cy="1069181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14B9C6-473A-4576-92C2-AA0F460FF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960" y="1749795"/>
            <a:ext cx="5669756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EF2BB7A-EB13-4CE8-A641-8290B2553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F866DB-CBF9-4D0A-88FD-CD4473F405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9728" y="9909727"/>
            <a:ext cx="1700927" cy="569240"/>
          </a:xfrm>
          <a:prstGeom prst="rect">
            <a:avLst/>
          </a:prstGeom>
        </p:spPr>
        <p:txBody>
          <a:bodyPr/>
          <a:lstStyle/>
          <a:p>
            <a:fld id="{D3524702-5B31-47A0-B92B-0F0196981EDD}" type="datetimeFigureOut">
              <a:rPr lang="fr-FR" smtClean="0"/>
              <a:t>04/02/2021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180C08-2AF9-4E32-B6DA-6E04ED9DD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4143" y="9909727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ECC967-AECA-4EE7-B8B0-0AF45EBBC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9020" y="9909727"/>
            <a:ext cx="1700927" cy="569240"/>
          </a:xfrm>
          <a:prstGeom prst="rect">
            <a:avLst/>
          </a:prstGeom>
        </p:spPr>
        <p:txBody>
          <a:bodyPr/>
          <a:lstStyle/>
          <a:p>
            <a:fld id="{285E2295-D3EC-486E-AA6E-147BE4D572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02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0A6E8A-E535-497E-A188-4BFDEF4AE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D8106A1-198E-4468-8558-492BB92B2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6CA339-174E-4614-9822-FE81EF2FEC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9728" y="9909727"/>
            <a:ext cx="1700927" cy="569240"/>
          </a:xfrm>
          <a:prstGeom prst="rect">
            <a:avLst/>
          </a:prstGeom>
        </p:spPr>
        <p:txBody>
          <a:bodyPr/>
          <a:lstStyle/>
          <a:p>
            <a:fld id="{D3524702-5B31-47A0-B92B-0F0196981EDD}" type="datetimeFigureOut">
              <a:rPr lang="fr-FR" smtClean="0"/>
              <a:t>04/02/2021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AA6179-017E-47A1-88E2-646CE7E7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4143" y="9909727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2C7DF3-3CF9-4238-9E44-A2F19CD9B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9020" y="9909727"/>
            <a:ext cx="1700927" cy="569240"/>
          </a:xfrm>
          <a:prstGeom prst="rect">
            <a:avLst/>
          </a:prstGeom>
        </p:spPr>
        <p:txBody>
          <a:bodyPr/>
          <a:lstStyle/>
          <a:p>
            <a:fld id="{285E2295-D3EC-486E-AA6E-147BE4D572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28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6E3AD1D-1E86-45E0-9A74-835CBE1483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9892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95A8461-819E-4954-A6AC-F06F21E43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549129-A999-4D97-B7AA-9262A0B2C3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9728" y="9909727"/>
            <a:ext cx="1700927" cy="569240"/>
          </a:xfrm>
          <a:prstGeom prst="rect">
            <a:avLst/>
          </a:prstGeom>
        </p:spPr>
        <p:txBody>
          <a:bodyPr/>
          <a:lstStyle/>
          <a:p>
            <a:fld id="{D3524702-5B31-47A0-B92B-0F0196981EDD}" type="datetimeFigureOut">
              <a:rPr lang="fr-FR" smtClean="0"/>
              <a:t>04/02/2021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16AA76-8068-4859-B6CA-DA1AE77E3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4143" y="9909727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1900F5-BB1F-4533-BE1B-1264E8453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9020" y="9909727"/>
            <a:ext cx="1700927" cy="569240"/>
          </a:xfrm>
          <a:prstGeom prst="rect">
            <a:avLst/>
          </a:prstGeom>
        </p:spPr>
        <p:txBody>
          <a:bodyPr/>
          <a:lstStyle/>
          <a:p>
            <a:fld id="{285E2295-D3EC-486E-AA6E-147BE4D572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132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3"/>
            <a:ext cx="7561757" cy="1068886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60399" y="6197599"/>
            <a:ext cx="6265333" cy="2810933"/>
          </a:xfrm>
        </p:spPr>
        <p:txBody>
          <a:bodyPr anchor="ctr">
            <a:normAutofit/>
          </a:bodyPr>
          <a:lstStyle>
            <a:lvl1pPr algn="ctr">
              <a:defRPr sz="6600">
                <a:solidFill>
                  <a:schemeClr val="bg1"/>
                </a:solidFill>
                <a:latin typeface="Dolce Vita" panose="020005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7674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A09BB6-E21A-4A4D-A135-3F21287D30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9728" y="9909727"/>
            <a:ext cx="1700927" cy="569240"/>
          </a:xfrm>
          <a:prstGeom prst="rect">
            <a:avLst/>
          </a:prstGeom>
        </p:spPr>
        <p:txBody>
          <a:bodyPr/>
          <a:lstStyle/>
          <a:p>
            <a:fld id="{D3524702-5B31-47A0-B92B-0F0196981EDD}" type="datetimeFigureOut">
              <a:rPr lang="fr-FR" smtClean="0"/>
              <a:t>04/02/2021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58F24D-7931-433C-8487-BA4B0442B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4143" y="9909727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399189-4D2B-4481-A30C-B7695943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9020" y="9909727"/>
            <a:ext cx="1700927" cy="569240"/>
          </a:xfrm>
          <a:prstGeom prst="rect">
            <a:avLst/>
          </a:prstGeom>
        </p:spPr>
        <p:txBody>
          <a:bodyPr/>
          <a:lstStyle/>
          <a:p>
            <a:fld id="{285E2295-D3EC-486E-AA6E-147BE4D572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7545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01E146-F0DA-4E16-9332-3E02C91A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90" y="2665530"/>
            <a:ext cx="6520220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A0D457-1D4A-4E32-91B1-0B39F5203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790" y="7155102"/>
            <a:ext cx="6520220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41EF86-C651-4D9E-B2AB-21D0261E01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9728" y="9909727"/>
            <a:ext cx="1700927" cy="569240"/>
          </a:xfrm>
          <a:prstGeom prst="rect">
            <a:avLst/>
          </a:prstGeom>
        </p:spPr>
        <p:txBody>
          <a:bodyPr/>
          <a:lstStyle/>
          <a:p>
            <a:fld id="{D3524702-5B31-47A0-B92B-0F0196981EDD}" type="datetimeFigureOut">
              <a:rPr lang="fr-FR" smtClean="0"/>
              <a:t>04/02/2021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15BFF2-6387-4FC0-A4B9-0D72A19DB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4143" y="9909727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47959A-8AD3-4E14-B196-823B12DD5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9020" y="9909727"/>
            <a:ext cx="1700927" cy="569240"/>
          </a:xfrm>
          <a:prstGeom prst="rect">
            <a:avLst/>
          </a:prstGeom>
        </p:spPr>
        <p:txBody>
          <a:bodyPr/>
          <a:lstStyle/>
          <a:p>
            <a:fld id="{285E2295-D3EC-486E-AA6E-147BE4D572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7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C6A2E9-5EC5-4639-BFB8-412A8510C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BACBD1-8641-4C10-9B3D-C2F28B93B0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FA0D70F-4D60-4CCD-9A15-4A4591B97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87377D4-BE3A-454D-9BDE-EA9C2AF934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9728" y="9909727"/>
            <a:ext cx="1700927" cy="569240"/>
          </a:xfrm>
          <a:prstGeom prst="rect">
            <a:avLst/>
          </a:prstGeom>
        </p:spPr>
        <p:txBody>
          <a:bodyPr/>
          <a:lstStyle/>
          <a:p>
            <a:fld id="{D3524702-5B31-47A0-B92B-0F0196981EDD}" type="datetimeFigureOut">
              <a:rPr lang="fr-FR" smtClean="0"/>
              <a:t>04/02/2021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393A394-AC27-4449-8F79-1376EFE53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4143" y="9909727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D25D7F8-F3A9-404A-936F-09C1CA0F4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9020" y="9909727"/>
            <a:ext cx="1700927" cy="569240"/>
          </a:xfrm>
          <a:prstGeom prst="rect">
            <a:avLst/>
          </a:prstGeom>
        </p:spPr>
        <p:txBody>
          <a:bodyPr/>
          <a:lstStyle/>
          <a:p>
            <a:fld id="{285E2295-D3EC-486E-AA6E-147BE4D572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30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0A922F-4873-4BBE-B191-51FC10FC7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569241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325E7C-DD1B-45DF-8629-7D313207B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12" y="2620980"/>
            <a:ext cx="3198097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99BC1F-4626-4719-AAE7-93019790B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12" y="3905482"/>
            <a:ext cx="319809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82B43F7-6439-4B39-983D-CC796D2F04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085" y="2620980"/>
            <a:ext cx="3213847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0851328-EFBF-4746-AE0D-5C4692111D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085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3CF5F14-0596-4A42-BAD3-221D61A3A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9728" y="9909727"/>
            <a:ext cx="1700927" cy="569240"/>
          </a:xfrm>
          <a:prstGeom prst="rect">
            <a:avLst/>
          </a:prstGeom>
        </p:spPr>
        <p:txBody>
          <a:bodyPr/>
          <a:lstStyle/>
          <a:p>
            <a:fld id="{D3524702-5B31-47A0-B92B-0F0196981EDD}" type="datetimeFigureOut">
              <a:rPr lang="fr-FR" smtClean="0"/>
              <a:t>04/02/2021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5ECD5A9-8E38-4B28-8991-EC8C6147E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4143" y="9909727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B5CEF-DDAC-44CE-8064-F610E46DA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9020" y="9909727"/>
            <a:ext cx="1700927" cy="569240"/>
          </a:xfrm>
          <a:prstGeom prst="rect">
            <a:avLst/>
          </a:prstGeom>
        </p:spPr>
        <p:txBody>
          <a:bodyPr/>
          <a:lstStyle/>
          <a:p>
            <a:fld id="{285E2295-D3EC-486E-AA6E-147BE4D572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24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8A9FBC-6DCF-494D-9874-66A46694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FCAC998-7BE1-41F1-8E89-13AAC78D0B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9728" y="9909727"/>
            <a:ext cx="1700927" cy="569240"/>
          </a:xfrm>
          <a:prstGeom prst="rect">
            <a:avLst/>
          </a:prstGeom>
        </p:spPr>
        <p:txBody>
          <a:bodyPr/>
          <a:lstStyle/>
          <a:p>
            <a:fld id="{D3524702-5B31-47A0-B92B-0F0196981EDD}" type="datetimeFigureOut">
              <a:rPr lang="fr-FR" smtClean="0"/>
              <a:t>04/02/2021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7E9AC5A-388C-4537-B8CD-124378152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4143" y="9909727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F8D4A26-09C2-49F1-BE56-0121E6C95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9020" y="9909727"/>
            <a:ext cx="1700927" cy="569240"/>
          </a:xfrm>
          <a:prstGeom prst="rect">
            <a:avLst/>
          </a:prstGeom>
        </p:spPr>
        <p:txBody>
          <a:bodyPr/>
          <a:lstStyle/>
          <a:p>
            <a:fld id="{285E2295-D3EC-486E-AA6E-147BE4D572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2299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2EF67B7-24B1-4D32-ACAE-7BB4A43A1B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9728" y="9909727"/>
            <a:ext cx="1700927" cy="569240"/>
          </a:xfrm>
          <a:prstGeom prst="rect">
            <a:avLst/>
          </a:prstGeom>
        </p:spPr>
        <p:txBody>
          <a:bodyPr/>
          <a:lstStyle/>
          <a:p>
            <a:fld id="{D3524702-5B31-47A0-B92B-0F0196981EDD}" type="datetimeFigureOut">
              <a:rPr lang="fr-FR" smtClean="0"/>
              <a:t>04/02/2021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2A80EB9-9C52-4EFC-A159-CF0A8A8BB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4143" y="9909727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8799750-2558-4EEB-80FA-327ED21AA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9020" y="9909727"/>
            <a:ext cx="1700927" cy="569240"/>
          </a:xfrm>
          <a:prstGeom prst="rect">
            <a:avLst/>
          </a:prstGeom>
        </p:spPr>
        <p:txBody>
          <a:bodyPr/>
          <a:lstStyle/>
          <a:p>
            <a:fld id="{285E2295-D3EC-486E-AA6E-147BE4D572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23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C4DE8E-71EA-45B5-AC06-9BB066309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794575-1FF2-4C2F-9E24-B212C3C5A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5EE6CD-2C76-446B-906D-56F7AC364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DAD4EF-B7D5-4D64-BBF7-E7287B0A6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9728" y="9909727"/>
            <a:ext cx="1700927" cy="569240"/>
          </a:xfrm>
          <a:prstGeom prst="rect">
            <a:avLst/>
          </a:prstGeom>
        </p:spPr>
        <p:txBody>
          <a:bodyPr/>
          <a:lstStyle/>
          <a:p>
            <a:fld id="{D3524702-5B31-47A0-B92B-0F0196981EDD}" type="datetimeFigureOut">
              <a:rPr lang="fr-FR" smtClean="0"/>
              <a:t>04/02/2021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B86349-04DC-44FC-BA65-A813CD186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4143" y="9909727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1EF5D82-00FE-4FEB-B3CE-90990D253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9020" y="9909727"/>
            <a:ext cx="1700927" cy="569240"/>
          </a:xfrm>
          <a:prstGeom prst="rect">
            <a:avLst/>
          </a:prstGeom>
        </p:spPr>
        <p:txBody>
          <a:bodyPr/>
          <a:lstStyle/>
          <a:p>
            <a:fld id="{285E2295-D3EC-486E-AA6E-147BE4D572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97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555CBA-A011-44E5-966B-9A8E3477C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D12A739-E362-4897-9DDC-3EF58BA3E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250E31-21CA-4F8E-B9AB-E9F19C7DC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A5A239-3245-4695-800D-79B3413CE1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9728" y="9909727"/>
            <a:ext cx="1700927" cy="569240"/>
          </a:xfrm>
          <a:prstGeom prst="rect">
            <a:avLst/>
          </a:prstGeom>
        </p:spPr>
        <p:txBody>
          <a:bodyPr/>
          <a:lstStyle/>
          <a:p>
            <a:fld id="{D3524702-5B31-47A0-B92B-0F0196981EDD}" type="datetimeFigureOut">
              <a:rPr lang="fr-FR" smtClean="0"/>
              <a:t>04/02/2021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D89BD3-B317-4204-9BAB-15D2E82B4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4143" y="9909727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168984-1637-4DE5-A608-96DE69F3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9020" y="9909727"/>
            <a:ext cx="1700927" cy="569240"/>
          </a:xfrm>
          <a:prstGeom prst="rect">
            <a:avLst/>
          </a:prstGeom>
        </p:spPr>
        <p:txBody>
          <a:bodyPr/>
          <a:lstStyle/>
          <a:p>
            <a:fld id="{285E2295-D3EC-486E-AA6E-147BE4D572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977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DB33174-5AF3-412F-ABE9-5AA61ED56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8" y="56924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A698E3-3F31-433F-8F5C-8913D70C1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D4CE4C9-76FC-40BE-8F46-F2728707D04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226" y="9581808"/>
            <a:ext cx="1021442" cy="108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3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7170" y="6367146"/>
            <a:ext cx="6265333" cy="2810933"/>
          </a:xfrm>
        </p:spPr>
        <p:txBody>
          <a:bodyPr anchor="t">
            <a:normAutofit/>
          </a:bodyPr>
          <a:lstStyle/>
          <a:p>
            <a:r>
              <a:rPr lang="fr-FR" sz="4400" b="1" dirty="0">
                <a:latin typeface="Zrnic Rg" panose="020B0606040802040104" pitchFamily="34" charset="0"/>
              </a:rPr>
              <a:t>Formations Bureautiques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2209800" y="7477002"/>
            <a:ext cx="2231448" cy="422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77" y="736686"/>
            <a:ext cx="4393470" cy="85023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098" y="6259570"/>
            <a:ext cx="4445577" cy="4659039"/>
          </a:xfrm>
          <a:prstGeom prst="rect">
            <a:avLst/>
          </a:prstGeom>
        </p:spPr>
      </p:pic>
      <p:pic>
        <p:nvPicPr>
          <p:cNvPr id="2050" name="Picture 2" descr="Image associÃ©e">
            <a:extLst>
              <a:ext uri="{FF2B5EF4-FFF2-40B4-BE49-F238E27FC236}">
                <a16:creationId xmlns:a16="http://schemas.microsoft.com/office/drawing/2014/main" id="{8D3CB63A-A118-49E2-9B9C-D1203059D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457" y="769996"/>
            <a:ext cx="777235" cy="67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associÃ©e">
            <a:extLst>
              <a:ext uri="{FF2B5EF4-FFF2-40B4-BE49-F238E27FC236}">
                <a16:creationId xmlns:a16="http://schemas.microsoft.com/office/drawing/2014/main" id="{6F1C4E6B-9B8C-4550-B2AD-4A15FCB81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956" y="651045"/>
            <a:ext cx="840136" cy="84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750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8C7070-420C-4AC2-A832-9E28023768F1}"/>
              </a:ext>
            </a:extLst>
          </p:cNvPr>
          <p:cNvSpPr/>
          <p:nvPr/>
        </p:nvSpPr>
        <p:spPr>
          <a:xfrm>
            <a:off x="0" y="0"/>
            <a:ext cx="7559675" cy="10617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73A62B-1322-405E-B473-39E494D7FC11}"/>
              </a:ext>
            </a:extLst>
          </p:cNvPr>
          <p:cNvSpPr txBox="1"/>
          <p:nvPr/>
        </p:nvSpPr>
        <p:spPr>
          <a:xfrm>
            <a:off x="1842448" y="167371"/>
            <a:ext cx="5700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</a:rPr>
              <a:t>EXCEL VBA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414157-64F3-4361-9384-7107F612F1FF}"/>
              </a:ext>
            </a:extLst>
          </p:cNvPr>
          <p:cNvSpPr txBox="1"/>
          <p:nvPr/>
        </p:nvSpPr>
        <p:spPr>
          <a:xfrm>
            <a:off x="6104965" y="13482"/>
            <a:ext cx="1454710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</a:rPr>
              <a:t>2 JOURNÉES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</a:rPr>
              <a:t>14h00</a:t>
            </a: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5798CC3F-61A1-42D8-9186-E225F376E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204963"/>
              </p:ext>
            </p:extLst>
          </p:nvPr>
        </p:nvGraphicFramePr>
        <p:xfrm>
          <a:off x="1210236" y="1229127"/>
          <a:ext cx="6024282" cy="15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4282">
                  <a:extLst>
                    <a:ext uri="{9D8B030D-6E8A-4147-A177-3AD203B41FA5}">
                      <a16:colId xmlns:a16="http://schemas.microsoft.com/office/drawing/2014/main" val="409437507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>
                          <a:solidFill>
                            <a:schemeClr val="accent2"/>
                          </a:solidFill>
                        </a:rPr>
                        <a:t>Pouvoir programmer des automatismes VBA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16023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solidFill>
                            <a:schemeClr val="accent2"/>
                          </a:solidFill>
                        </a:rPr>
                        <a:t>Toutes personnes souhaitant automatiser ses process avec Excel VBA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69394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solidFill>
                            <a:schemeClr val="accent2"/>
                          </a:solidFill>
                        </a:rPr>
                        <a:t>Un support de cours et des cas pratiques fournis sur clé USB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947054"/>
                  </a:ext>
                </a:extLst>
              </a:tr>
            </a:tbl>
          </a:graphicData>
        </a:graphic>
      </p:graphicFrame>
      <p:pic>
        <p:nvPicPr>
          <p:cNvPr id="10" name="Graphique 9" descr="Mille">
            <a:extLst>
              <a:ext uri="{FF2B5EF4-FFF2-40B4-BE49-F238E27FC236}">
                <a16:creationId xmlns:a16="http://schemas.microsoft.com/office/drawing/2014/main" id="{F5BE1AFF-D53F-43C7-8DE4-234592CF6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798" y="1340420"/>
            <a:ext cx="396000" cy="396000"/>
          </a:xfrm>
          <a:prstGeom prst="rect">
            <a:avLst/>
          </a:prstGeom>
        </p:spPr>
      </p:pic>
      <p:pic>
        <p:nvPicPr>
          <p:cNvPr id="14" name="Graphique 13" descr="Public cible">
            <a:extLst>
              <a:ext uri="{FF2B5EF4-FFF2-40B4-BE49-F238E27FC236}">
                <a16:creationId xmlns:a16="http://schemas.microsoft.com/office/drawing/2014/main" id="{B9E11E1E-B20D-4A92-B07E-E4F23400B9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798" y="1844380"/>
            <a:ext cx="396000" cy="396000"/>
          </a:xfrm>
          <a:prstGeom prst="rect">
            <a:avLst/>
          </a:prstGeom>
        </p:spPr>
      </p:pic>
      <p:pic>
        <p:nvPicPr>
          <p:cNvPr id="16" name="Graphique 15" descr="Porte-documents">
            <a:extLst>
              <a:ext uri="{FF2B5EF4-FFF2-40B4-BE49-F238E27FC236}">
                <a16:creationId xmlns:a16="http://schemas.microsoft.com/office/drawing/2014/main" id="{A86BEE33-408B-492D-B77A-BE02C4939F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798" y="2348340"/>
            <a:ext cx="396000" cy="396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7D80EA28-A427-4702-908F-B32C683E5E7F}"/>
              </a:ext>
            </a:extLst>
          </p:cNvPr>
          <p:cNvSpPr txBox="1"/>
          <p:nvPr/>
        </p:nvSpPr>
        <p:spPr>
          <a:xfrm>
            <a:off x="414670" y="3088031"/>
            <a:ext cx="696876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2"/>
                </a:solidFill>
              </a:rPr>
              <a:t>PRÉSENTATION DES MACROS ET DE VBA</a:t>
            </a:r>
          </a:p>
          <a:p>
            <a:pPr marL="627063" lvl="1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Le langage VBA &amp; Les macros d'Excel</a:t>
            </a:r>
          </a:p>
          <a:p>
            <a:pPr marL="627063" lvl="1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Intérêt dans le travail quotidien</a:t>
            </a:r>
          </a:p>
          <a:p>
            <a:endParaRPr lang="fr-FR" sz="1400" b="1" dirty="0">
              <a:solidFill>
                <a:schemeClr val="accent2"/>
              </a:solidFill>
            </a:endParaRPr>
          </a:p>
          <a:p>
            <a:r>
              <a:rPr lang="fr-FR" sz="1400" b="1" dirty="0">
                <a:solidFill>
                  <a:schemeClr val="accent2"/>
                </a:solidFill>
              </a:rPr>
              <a:t>ENVIRONNEMENT VB 	</a:t>
            </a:r>
          </a:p>
          <a:p>
            <a:pPr marL="627063" lvl="1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Le langage VBA</a:t>
            </a:r>
          </a:p>
          <a:p>
            <a:pPr marL="627063" lvl="1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Les modules &amp; Les procédures</a:t>
            </a:r>
          </a:p>
          <a:p>
            <a:endParaRPr lang="fr-FR" sz="1400" b="1" dirty="0">
              <a:solidFill>
                <a:schemeClr val="accent2"/>
              </a:solidFill>
            </a:endParaRPr>
          </a:p>
          <a:p>
            <a:r>
              <a:rPr lang="fr-FR" sz="1400" b="1" dirty="0">
                <a:solidFill>
                  <a:schemeClr val="accent2"/>
                </a:solidFill>
              </a:rPr>
              <a:t>ÉCRITURE DU CODE</a:t>
            </a:r>
          </a:p>
          <a:p>
            <a:pPr marL="627063" lvl="1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Les techniques d'adressage et de sélection</a:t>
            </a:r>
          </a:p>
          <a:p>
            <a:pPr marL="627063" lvl="1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Les variables</a:t>
            </a:r>
          </a:p>
          <a:p>
            <a:pPr marL="627063" lvl="1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Structures WITH</a:t>
            </a:r>
          </a:p>
          <a:p>
            <a:pPr marL="627063" lvl="1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Structures conditionnelles</a:t>
            </a:r>
          </a:p>
          <a:p>
            <a:pPr marL="627063" lvl="1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Boucles DO et FOR</a:t>
            </a:r>
          </a:p>
          <a:p>
            <a:pPr marL="627063" lvl="1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Règles d'écriture </a:t>
            </a:r>
          </a:p>
          <a:p>
            <a:pPr marL="627063" lvl="1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Astuces et raccourcis d'écriture</a:t>
            </a:r>
          </a:p>
          <a:p>
            <a:endParaRPr lang="fr-FR" sz="1400" b="1" dirty="0">
              <a:solidFill>
                <a:schemeClr val="accent2"/>
              </a:solidFill>
            </a:endParaRPr>
          </a:p>
          <a:p>
            <a:r>
              <a:rPr lang="fr-FR" sz="1400" b="1" dirty="0">
                <a:solidFill>
                  <a:schemeClr val="accent2"/>
                </a:solidFill>
              </a:rPr>
              <a:t>LES OBJETS D'EXCEL</a:t>
            </a:r>
          </a:p>
          <a:p>
            <a:pPr marL="627063" lvl="1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Objet </a:t>
            </a:r>
            <a:r>
              <a:rPr lang="fr-FR" sz="1400" dirty="0" err="1"/>
              <a:t>ActiveCell</a:t>
            </a:r>
            <a:endParaRPr lang="fr-FR" sz="1400" dirty="0"/>
          </a:p>
          <a:p>
            <a:pPr marL="627063" lvl="1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Objet Application</a:t>
            </a:r>
          </a:p>
          <a:p>
            <a:pPr marL="627063" lvl="1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Objet </a:t>
            </a:r>
            <a:r>
              <a:rPr lang="fr-FR" sz="1400" dirty="0" err="1"/>
              <a:t>Workbook</a:t>
            </a:r>
            <a:endParaRPr lang="fr-FR" sz="1400" dirty="0"/>
          </a:p>
          <a:p>
            <a:pPr marL="627063" lvl="1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Objet </a:t>
            </a:r>
            <a:r>
              <a:rPr lang="fr-FR" sz="1400" dirty="0" err="1"/>
              <a:t>Worksheet</a:t>
            </a:r>
            <a:endParaRPr lang="fr-FR" sz="1400" dirty="0"/>
          </a:p>
          <a:p>
            <a:pPr marL="627063" lvl="1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Objets Range et </a:t>
            </a:r>
            <a:r>
              <a:rPr lang="fr-FR" sz="1400" dirty="0" err="1"/>
              <a:t>Cell</a:t>
            </a:r>
            <a:endParaRPr lang="fr-FR" sz="1400" dirty="0"/>
          </a:p>
          <a:p>
            <a:endParaRPr lang="fr-FR" sz="1400" b="1" dirty="0">
              <a:solidFill>
                <a:schemeClr val="accent2"/>
              </a:solidFill>
            </a:endParaRPr>
          </a:p>
          <a:p>
            <a:r>
              <a:rPr lang="fr-FR" sz="1400" b="1" dirty="0">
                <a:solidFill>
                  <a:schemeClr val="accent2"/>
                </a:solidFill>
              </a:rPr>
              <a:t>EXEMPLES DE PROGRAMMATION</a:t>
            </a:r>
          </a:p>
          <a:p>
            <a:pPr marL="627063" lvl="1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Construction d’une application en fonction des besoins des stagiaires</a:t>
            </a:r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231034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8C7070-420C-4AC2-A832-9E28023768F1}"/>
              </a:ext>
            </a:extLst>
          </p:cNvPr>
          <p:cNvSpPr/>
          <p:nvPr/>
        </p:nvSpPr>
        <p:spPr>
          <a:xfrm>
            <a:off x="0" y="0"/>
            <a:ext cx="7559675" cy="10617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73A62B-1322-405E-B473-39E494D7FC11}"/>
              </a:ext>
            </a:extLst>
          </p:cNvPr>
          <p:cNvSpPr txBox="1"/>
          <p:nvPr/>
        </p:nvSpPr>
        <p:spPr>
          <a:xfrm>
            <a:off x="177421" y="167371"/>
            <a:ext cx="5390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TCD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414157-64F3-4361-9384-7107F612F1FF}"/>
              </a:ext>
            </a:extLst>
          </p:cNvPr>
          <p:cNvSpPr txBox="1"/>
          <p:nvPr/>
        </p:nvSpPr>
        <p:spPr>
          <a:xfrm>
            <a:off x="6104965" y="13482"/>
            <a:ext cx="1454710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</a:rPr>
              <a:t>ATELIER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</a:rPr>
              <a:t>3h30</a:t>
            </a: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5798CC3F-61A1-42D8-9186-E225F376E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594205"/>
              </p:ext>
            </p:extLst>
          </p:nvPr>
        </p:nvGraphicFramePr>
        <p:xfrm>
          <a:off x="1210236" y="1229127"/>
          <a:ext cx="6024282" cy="15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4282">
                  <a:extLst>
                    <a:ext uri="{9D8B030D-6E8A-4147-A177-3AD203B41FA5}">
                      <a16:colId xmlns:a16="http://schemas.microsoft.com/office/drawing/2014/main" val="409437507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>
                          <a:solidFill>
                            <a:schemeClr val="accent2"/>
                          </a:solidFill>
                        </a:rPr>
                        <a:t>Savoir construire des tableaux croisés dynamiques avec Excel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16023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solidFill>
                            <a:schemeClr val="accent2"/>
                          </a:solidFill>
                        </a:rPr>
                        <a:t>Toutes personnes souhaitant utilisant le logiciel MS EXCEL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69394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solidFill>
                            <a:schemeClr val="accent2"/>
                          </a:solidFill>
                        </a:rPr>
                        <a:t>Un support de cours et des cas pratiques fournis sur clé USB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947054"/>
                  </a:ext>
                </a:extLst>
              </a:tr>
            </a:tbl>
          </a:graphicData>
        </a:graphic>
      </p:graphicFrame>
      <p:pic>
        <p:nvPicPr>
          <p:cNvPr id="10" name="Graphique 9" descr="Mille">
            <a:extLst>
              <a:ext uri="{FF2B5EF4-FFF2-40B4-BE49-F238E27FC236}">
                <a16:creationId xmlns:a16="http://schemas.microsoft.com/office/drawing/2014/main" id="{F5BE1AFF-D53F-43C7-8DE4-234592CF6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798" y="1340420"/>
            <a:ext cx="396000" cy="396000"/>
          </a:xfrm>
          <a:prstGeom prst="rect">
            <a:avLst/>
          </a:prstGeom>
        </p:spPr>
      </p:pic>
      <p:pic>
        <p:nvPicPr>
          <p:cNvPr id="14" name="Graphique 13" descr="Public cible">
            <a:extLst>
              <a:ext uri="{FF2B5EF4-FFF2-40B4-BE49-F238E27FC236}">
                <a16:creationId xmlns:a16="http://schemas.microsoft.com/office/drawing/2014/main" id="{B9E11E1E-B20D-4A92-B07E-E4F23400B9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798" y="1817084"/>
            <a:ext cx="396000" cy="396000"/>
          </a:xfrm>
          <a:prstGeom prst="rect">
            <a:avLst/>
          </a:prstGeom>
        </p:spPr>
      </p:pic>
      <p:pic>
        <p:nvPicPr>
          <p:cNvPr id="16" name="Graphique 15" descr="Porte-documents">
            <a:extLst>
              <a:ext uri="{FF2B5EF4-FFF2-40B4-BE49-F238E27FC236}">
                <a16:creationId xmlns:a16="http://schemas.microsoft.com/office/drawing/2014/main" id="{A86BEE33-408B-492D-B77A-BE02C4939F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798" y="2293748"/>
            <a:ext cx="396000" cy="396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7D80EA28-A427-4702-908F-B32C683E5E7F}"/>
              </a:ext>
            </a:extLst>
          </p:cNvPr>
          <p:cNvSpPr txBox="1"/>
          <p:nvPr/>
        </p:nvSpPr>
        <p:spPr>
          <a:xfrm>
            <a:off x="414670" y="3074383"/>
            <a:ext cx="6968769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2"/>
                </a:solidFill>
              </a:rPr>
              <a:t>CREATION D’UN TABLEAU CROISÉ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Personnalisation et astuces de création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Modification des caractéristiques et attributs des champs et éléments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Ajout et suppression de champ, de ligne, de colonne ou de page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Masquage des données de ligne ou de colonne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Options du tableau croisé 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(rappel des éléments, affichage des valeurs d'erreurs ou de cellules vides, etc.)</a:t>
            </a:r>
          </a:p>
          <a:p>
            <a:endParaRPr lang="fr-FR" sz="1400" dirty="0"/>
          </a:p>
          <a:p>
            <a:r>
              <a:rPr lang="fr-FR" sz="1400" b="1" dirty="0">
                <a:solidFill>
                  <a:schemeClr val="accent2"/>
                </a:solidFill>
              </a:rPr>
              <a:t>TOTAUX ET SOUS TOTAUX DANS LES TCD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Sous-totaux et totaux imbriqués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Fonctions de calcul (SOMME, MOYENNE, NB...) dans les TCD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Les fonctions de synthèse dans les TCD (calculs avancés)</a:t>
            </a:r>
          </a:p>
          <a:p>
            <a:endParaRPr lang="fr-FR" sz="1400" dirty="0"/>
          </a:p>
          <a:p>
            <a:r>
              <a:rPr lang="fr-FR" sz="1400" b="1" dirty="0">
                <a:solidFill>
                  <a:schemeClr val="accent2"/>
                </a:solidFill>
              </a:rPr>
              <a:t>CRÉATION DE FORMULES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Formules utilisant des champs ou des éléments calculés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Création, modification, suppression d’un champ calculé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Liste des formules</a:t>
            </a:r>
          </a:p>
          <a:p>
            <a:endParaRPr lang="fr-FR" sz="1400" dirty="0"/>
          </a:p>
          <a:p>
            <a:r>
              <a:rPr lang="fr-FR" sz="1400" b="1" dirty="0">
                <a:solidFill>
                  <a:schemeClr val="accent2"/>
                </a:solidFill>
              </a:rPr>
              <a:t>MISES EN FORME DES TCD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Mise en forme automatique, mise en forme des données et mise en forme conditionnelle</a:t>
            </a:r>
          </a:p>
          <a:p>
            <a:endParaRPr lang="fr-FR" sz="1400" dirty="0"/>
          </a:p>
          <a:p>
            <a:r>
              <a:rPr lang="fr-FR" sz="1400" b="1" dirty="0">
                <a:solidFill>
                  <a:schemeClr val="accent2"/>
                </a:solidFill>
              </a:rPr>
              <a:t>GRAPHIQUES ASSOCIÉS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Création et mise en forme des graphiques croisés dynamiques</a:t>
            </a:r>
          </a:p>
          <a:p>
            <a:endParaRPr lang="fr-FR" sz="1400" dirty="0"/>
          </a:p>
          <a:p>
            <a:r>
              <a:rPr lang="fr-FR" sz="1400" b="1" dirty="0">
                <a:solidFill>
                  <a:schemeClr val="accent2"/>
                </a:solidFill>
              </a:rPr>
              <a:t>GROUPEMENT ET DISSOCIATION DANS LES TCD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Groupement des éléments dans un champ dynamique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Groupement des valeurs numériques et des dates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Dissociation d’un groupe</a:t>
            </a:r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87511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8C7070-420C-4AC2-A832-9E28023768F1}"/>
              </a:ext>
            </a:extLst>
          </p:cNvPr>
          <p:cNvSpPr/>
          <p:nvPr/>
        </p:nvSpPr>
        <p:spPr>
          <a:xfrm>
            <a:off x="0" y="0"/>
            <a:ext cx="7559675" cy="10617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73A62B-1322-405E-B473-39E494D7FC11}"/>
              </a:ext>
            </a:extLst>
          </p:cNvPr>
          <p:cNvSpPr txBox="1"/>
          <p:nvPr/>
        </p:nvSpPr>
        <p:spPr>
          <a:xfrm>
            <a:off x="177421" y="167371"/>
            <a:ext cx="5390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PERFECTIONNEMENT 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414157-64F3-4361-9384-7107F612F1FF}"/>
              </a:ext>
            </a:extLst>
          </p:cNvPr>
          <p:cNvSpPr txBox="1"/>
          <p:nvPr/>
        </p:nvSpPr>
        <p:spPr>
          <a:xfrm>
            <a:off x="6104965" y="13482"/>
            <a:ext cx="1454710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</a:rPr>
              <a:t>ATELIER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</a:rPr>
              <a:t>3h30</a:t>
            </a: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5798CC3F-61A1-42D8-9186-E225F376E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350521"/>
              </p:ext>
            </p:extLst>
          </p:nvPr>
        </p:nvGraphicFramePr>
        <p:xfrm>
          <a:off x="1210236" y="1229127"/>
          <a:ext cx="6024282" cy="183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4282">
                  <a:extLst>
                    <a:ext uri="{9D8B030D-6E8A-4147-A177-3AD203B41FA5}">
                      <a16:colId xmlns:a16="http://schemas.microsoft.com/office/drawing/2014/main" val="409437507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>
                          <a:solidFill>
                            <a:schemeClr val="accent2"/>
                          </a:solidFill>
                        </a:rPr>
                        <a:t>Améliorer son efficacité avec Excel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16023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solidFill>
                            <a:schemeClr val="accent2"/>
                          </a:solidFill>
                        </a:rPr>
                        <a:t>Toutes personnes souhaitant se perfectionner dans l'utilisation du tableau MS EXCEL et l'utilisant déjà au quotidien avec des connaissances de base du tableur calculs de base, utilisation du $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69394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solidFill>
                            <a:schemeClr val="accent2"/>
                          </a:solidFill>
                        </a:rPr>
                        <a:t>Un support de cours et des cas pratiques fournis sur clé USB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947054"/>
                  </a:ext>
                </a:extLst>
              </a:tr>
            </a:tbl>
          </a:graphicData>
        </a:graphic>
      </p:graphicFrame>
      <p:pic>
        <p:nvPicPr>
          <p:cNvPr id="10" name="Graphique 9" descr="Mille">
            <a:extLst>
              <a:ext uri="{FF2B5EF4-FFF2-40B4-BE49-F238E27FC236}">
                <a16:creationId xmlns:a16="http://schemas.microsoft.com/office/drawing/2014/main" id="{F5BE1AFF-D53F-43C7-8DE4-234592CF6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798" y="1340420"/>
            <a:ext cx="396000" cy="396000"/>
          </a:xfrm>
          <a:prstGeom prst="rect">
            <a:avLst/>
          </a:prstGeom>
        </p:spPr>
      </p:pic>
      <p:pic>
        <p:nvPicPr>
          <p:cNvPr id="14" name="Graphique 13" descr="Public cible">
            <a:extLst>
              <a:ext uri="{FF2B5EF4-FFF2-40B4-BE49-F238E27FC236}">
                <a16:creationId xmlns:a16="http://schemas.microsoft.com/office/drawing/2014/main" id="{B9E11E1E-B20D-4A92-B07E-E4F23400B9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798" y="1953564"/>
            <a:ext cx="396000" cy="396000"/>
          </a:xfrm>
          <a:prstGeom prst="rect">
            <a:avLst/>
          </a:prstGeom>
        </p:spPr>
      </p:pic>
      <p:pic>
        <p:nvPicPr>
          <p:cNvPr id="16" name="Graphique 15" descr="Porte-documents">
            <a:extLst>
              <a:ext uri="{FF2B5EF4-FFF2-40B4-BE49-F238E27FC236}">
                <a16:creationId xmlns:a16="http://schemas.microsoft.com/office/drawing/2014/main" id="{A86BEE33-408B-492D-B77A-BE02C4939F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798" y="2580353"/>
            <a:ext cx="396000" cy="396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7D80EA28-A427-4702-908F-B32C683E5E7F}"/>
              </a:ext>
            </a:extLst>
          </p:cNvPr>
          <p:cNvSpPr txBox="1"/>
          <p:nvPr/>
        </p:nvSpPr>
        <p:spPr>
          <a:xfrm>
            <a:off x="414670" y="3210863"/>
            <a:ext cx="696876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2"/>
                </a:solidFill>
              </a:rPr>
              <a:t>ADRESSAGE ET FORMATS</a:t>
            </a:r>
          </a:p>
          <a:p>
            <a:pPr marL="627063" lvl="0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Consolidation des techniques d'adressage (utilisation du/des $)</a:t>
            </a:r>
          </a:p>
          <a:p>
            <a:pPr marL="627063" lvl="0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Formats de cellules et formats automatiques  </a:t>
            </a:r>
          </a:p>
          <a:p>
            <a:pPr marL="627063" lvl="0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Astuces et raccourcis</a:t>
            </a:r>
          </a:p>
          <a:p>
            <a:r>
              <a:rPr lang="fr-FR" dirty="0"/>
              <a:t> </a:t>
            </a:r>
          </a:p>
          <a:p>
            <a:r>
              <a:rPr lang="fr-FR" sz="1400" b="1" dirty="0">
                <a:solidFill>
                  <a:schemeClr val="accent2"/>
                </a:solidFill>
              </a:rPr>
              <a:t>PERFECTIONNEMENT DANS LES FONCTIONS DE CALCUL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Fonctions conditionnelles SI, ET, OU, 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Fonctions de consolidation NB.SI, SOMME.SI, NB.SI.ENS, SOMME.SI.ENS  …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Fonctions de gestion des dates MOIS, ANNEE, DATE …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Fonctions de texte : GAUCHE, STXT, MAJUSCULE …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Fonctions de recherche : RECHERCHEV, SIERREUR …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Formules imbriquées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Techniques de recherche d'erreurs (audits, références circulaires, espions …)</a:t>
            </a:r>
          </a:p>
          <a:p>
            <a:r>
              <a:rPr lang="fr-FR" dirty="0"/>
              <a:t> </a:t>
            </a:r>
          </a:p>
          <a:p>
            <a:r>
              <a:rPr lang="fr-FR" sz="1400" b="1" dirty="0">
                <a:solidFill>
                  <a:schemeClr val="accent2"/>
                </a:solidFill>
              </a:rPr>
              <a:t>TABLEAUX CROISÉS DYNAMIQUES</a:t>
            </a:r>
          </a:p>
          <a:p>
            <a:pPr marL="627063" lvl="0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Personnalisation et astuces de création</a:t>
            </a:r>
          </a:p>
          <a:p>
            <a:pPr marL="627063" lvl="0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Sous-totaux et totaux imbriqués</a:t>
            </a:r>
          </a:p>
          <a:p>
            <a:pPr marL="627063" lvl="0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Fonctions de calcul (SOMME, MOYENNE, NB...) dans les TCD</a:t>
            </a:r>
          </a:p>
          <a:p>
            <a:pPr marL="627063" lvl="0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Calculs avancés (pourcentages automatiques …)</a:t>
            </a:r>
          </a:p>
          <a:p>
            <a:pPr marL="627063" lvl="0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Formules utilisant des champs ou des éléments calculés</a:t>
            </a:r>
          </a:p>
          <a:p>
            <a:pPr marL="627063" lvl="0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Groupement des valeurs numériques et des dates</a:t>
            </a:r>
          </a:p>
          <a:p>
            <a:r>
              <a:rPr lang="fr-FR" dirty="0"/>
              <a:t> </a:t>
            </a:r>
          </a:p>
          <a:p>
            <a:r>
              <a:rPr lang="fr-FR" sz="1400" b="1" dirty="0">
                <a:solidFill>
                  <a:schemeClr val="accent2"/>
                </a:solidFill>
              </a:rPr>
              <a:t>LES </a:t>
            </a:r>
            <a:r>
              <a:rPr lang="fr-FR" sz="1400" b="1">
                <a:solidFill>
                  <a:schemeClr val="accent2"/>
                </a:solidFill>
              </a:rPr>
              <a:t>FEUILLES IMBRIQUÉES</a:t>
            </a:r>
            <a:endParaRPr lang="fr-FR" sz="1400" b="1" dirty="0">
              <a:solidFill>
                <a:schemeClr val="accent2"/>
              </a:solidFill>
            </a:endParaRP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Le travail sur plusieurs feuilles d'un même classeur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La gestion de plusieurs classeurs (liaisons, mises à jour ...)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Consolidation de classeurs</a:t>
            </a:r>
          </a:p>
        </p:txBody>
      </p:sp>
    </p:spTree>
    <p:extLst>
      <p:ext uri="{BB962C8B-B14F-4D97-AF65-F5344CB8AC3E}">
        <p14:creationId xmlns:p14="http://schemas.microsoft.com/office/powerpoint/2010/main" val="839962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8C7070-420C-4AC2-A832-9E28023768F1}"/>
              </a:ext>
            </a:extLst>
          </p:cNvPr>
          <p:cNvSpPr/>
          <p:nvPr/>
        </p:nvSpPr>
        <p:spPr>
          <a:xfrm>
            <a:off x="0" y="0"/>
            <a:ext cx="7559675" cy="10617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73A62B-1322-405E-B473-39E494D7FC11}"/>
              </a:ext>
            </a:extLst>
          </p:cNvPr>
          <p:cNvSpPr txBox="1"/>
          <p:nvPr/>
        </p:nvSpPr>
        <p:spPr>
          <a:xfrm>
            <a:off x="177421" y="167371"/>
            <a:ext cx="5390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PERFECTIONNEMENT 2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414157-64F3-4361-9384-7107F612F1FF}"/>
              </a:ext>
            </a:extLst>
          </p:cNvPr>
          <p:cNvSpPr txBox="1"/>
          <p:nvPr/>
        </p:nvSpPr>
        <p:spPr>
          <a:xfrm>
            <a:off x="6104965" y="13482"/>
            <a:ext cx="1454710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</a:rPr>
              <a:t>ATELIER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</a:rPr>
              <a:t>3h30</a:t>
            </a: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5798CC3F-61A1-42D8-9186-E225F376E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892177"/>
              </p:ext>
            </p:extLst>
          </p:nvPr>
        </p:nvGraphicFramePr>
        <p:xfrm>
          <a:off x="1210236" y="1229127"/>
          <a:ext cx="6024282" cy="183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4282">
                  <a:extLst>
                    <a:ext uri="{9D8B030D-6E8A-4147-A177-3AD203B41FA5}">
                      <a16:colId xmlns:a16="http://schemas.microsoft.com/office/drawing/2014/main" val="409437507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>
                          <a:solidFill>
                            <a:schemeClr val="accent2"/>
                          </a:solidFill>
                        </a:rPr>
                        <a:t>Améliorer son efficacité avec Excel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16023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solidFill>
                            <a:schemeClr val="accent2"/>
                          </a:solidFill>
                        </a:rPr>
                        <a:t>Toutes personnes souhaitant se perfectionner dans l'utilisation du tableau MS EXCEL et l'utilisant déjà au quotidien avec des connaissances avancées des fonctions et des procédures de calcul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69394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solidFill>
                            <a:schemeClr val="accent2"/>
                          </a:solidFill>
                        </a:rPr>
                        <a:t>Un support de cours et des cas pratiques fournis sur clé USB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947054"/>
                  </a:ext>
                </a:extLst>
              </a:tr>
            </a:tbl>
          </a:graphicData>
        </a:graphic>
      </p:graphicFrame>
      <p:pic>
        <p:nvPicPr>
          <p:cNvPr id="10" name="Graphique 9" descr="Mille">
            <a:extLst>
              <a:ext uri="{FF2B5EF4-FFF2-40B4-BE49-F238E27FC236}">
                <a16:creationId xmlns:a16="http://schemas.microsoft.com/office/drawing/2014/main" id="{F5BE1AFF-D53F-43C7-8DE4-234592CF6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798" y="1340420"/>
            <a:ext cx="396000" cy="396000"/>
          </a:xfrm>
          <a:prstGeom prst="rect">
            <a:avLst/>
          </a:prstGeom>
        </p:spPr>
      </p:pic>
      <p:pic>
        <p:nvPicPr>
          <p:cNvPr id="14" name="Graphique 13" descr="Public cible">
            <a:extLst>
              <a:ext uri="{FF2B5EF4-FFF2-40B4-BE49-F238E27FC236}">
                <a16:creationId xmlns:a16="http://schemas.microsoft.com/office/drawing/2014/main" id="{B9E11E1E-B20D-4A92-B07E-E4F23400B9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798" y="1953564"/>
            <a:ext cx="396000" cy="396000"/>
          </a:xfrm>
          <a:prstGeom prst="rect">
            <a:avLst/>
          </a:prstGeom>
        </p:spPr>
      </p:pic>
      <p:pic>
        <p:nvPicPr>
          <p:cNvPr id="16" name="Graphique 15" descr="Porte-documents">
            <a:extLst>
              <a:ext uri="{FF2B5EF4-FFF2-40B4-BE49-F238E27FC236}">
                <a16:creationId xmlns:a16="http://schemas.microsoft.com/office/drawing/2014/main" id="{A86BEE33-408B-492D-B77A-BE02C4939F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798" y="2580353"/>
            <a:ext cx="396000" cy="396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7D80EA28-A427-4702-908F-B32C683E5E7F}"/>
              </a:ext>
            </a:extLst>
          </p:cNvPr>
          <p:cNvSpPr txBox="1"/>
          <p:nvPr/>
        </p:nvSpPr>
        <p:spPr>
          <a:xfrm>
            <a:off x="414670" y="3633947"/>
            <a:ext cx="696876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 </a:t>
            </a:r>
          </a:p>
          <a:p>
            <a:r>
              <a:rPr lang="fr-FR" sz="1400" b="1" dirty="0">
                <a:solidFill>
                  <a:schemeClr val="accent2"/>
                </a:solidFill>
              </a:rPr>
              <a:t>PERFECTIONNEMENT DANS LES FONCTIONS DE CALCUL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Fonctions conditionnelles SI, ET, OU, NON, NB.SI, SOMME.SI, NB.SI.ENS, SOMME.SI.ENS  …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Fonctions de gestion des dates MOIS, ANNEE, DATE, DATEVAL …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Fonctions de recherche : RECHERCHE, SIERREUR …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Autres fonctions avancées : DECALER, EQUIV, INDEX, INDIRECT …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Fonctions de texte : GAUCHE, STXT, MAJUSCULE …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Techniques de recherche d'erreurs (audits, références circulaires, espions …)</a:t>
            </a:r>
          </a:p>
          <a:p>
            <a:r>
              <a:rPr lang="fr-FR" dirty="0"/>
              <a:t> </a:t>
            </a:r>
          </a:p>
          <a:p>
            <a:r>
              <a:rPr lang="fr-FR" sz="1400" b="1" dirty="0">
                <a:solidFill>
                  <a:schemeClr val="accent2"/>
                </a:solidFill>
              </a:rPr>
              <a:t>INTRODUCTION AUX FORMULES MATRICIELLES</a:t>
            </a:r>
          </a:p>
          <a:p>
            <a:pPr marL="627063" lvl="0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Principes de construction des formules de type matriciel (calculs avancés)</a:t>
            </a:r>
          </a:p>
          <a:p>
            <a:pPr marL="627063" lvl="0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Exemples d'application </a:t>
            </a:r>
          </a:p>
          <a:p>
            <a:r>
              <a:rPr lang="fr-FR" dirty="0"/>
              <a:t> </a:t>
            </a:r>
          </a:p>
          <a:p>
            <a:r>
              <a:rPr lang="fr-FR" sz="1400" b="1" dirty="0">
                <a:solidFill>
                  <a:schemeClr val="accent2"/>
                </a:solidFill>
              </a:rPr>
              <a:t>LES FEUILLES IMBRIQUÉES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Le travail sur plusieurs feuilles d'un même classeur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La gestion de plusieurs classeurs (liaisons, mises à jour ...)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Consolidation de classeurs</a:t>
            </a:r>
          </a:p>
        </p:txBody>
      </p:sp>
    </p:spTree>
    <p:extLst>
      <p:ext uri="{BB962C8B-B14F-4D97-AF65-F5344CB8AC3E}">
        <p14:creationId xmlns:p14="http://schemas.microsoft.com/office/powerpoint/2010/main" val="696599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8C7070-420C-4AC2-A832-9E28023768F1}"/>
              </a:ext>
            </a:extLst>
          </p:cNvPr>
          <p:cNvSpPr/>
          <p:nvPr/>
        </p:nvSpPr>
        <p:spPr>
          <a:xfrm>
            <a:off x="0" y="0"/>
            <a:ext cx="7559675" cy="10617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73A62B-1322-405E-B473-39E494D7FC11}"/>
              </a:ext>
            </a:extLst>
          </p:cNvPr>
          <p:cNvSpPr txBox="1"/>
          <p:nvPr/>
        </p:nvSpPr>
        <p:spPr>
          <a:xfrm>
            <a:off x="177421" y="167371"/>
            <a:ext cx="5390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EXCEL AUTOMATISATION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414157-64F3-4361-9384-7107F612F1FF}"/>
              </a:ext>
            </a:extLst>
          </p:cNvPr>
          <p:cNvSpPr txBox="1"/>
          <p:nvPr/>
        </p:nvSpPr>
        <p:spPr>
          <a:xfrm>
            <a:off x="6104965" y="13482"/>
            <a:ext cx="1454710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</a:rPr>
              <a:t>ATELIER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</a:rPr>
              <a:t>3h30</a:t>
            </a: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5798CC3F-61A1-42D8-9186-E225F376E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952922"/>
              </p:ext>
            </p:extLst>
          </p:nvPr>
        </p:nvGraphicFramePr>
        <p:xfrm>
          <a:off x="1210236" y="1229127"/>
          <a:ext cx="6024282" cy="158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4282">
                  <a:extLst>
                    <a:ext uri="{9D8B030D-6E8A-4147-A177-3AD203B41FA5}">
                      <a16:colId xmlns:a16="http://schemas.microsoft.com/office/drawing/2014/main" val="409437507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>
                          <a:solidFill>
                            <a:schemeClr val="accent2"/>
                          </a:solidFill>
                        </a:rPr>
                        <a:t>Accélérer son travail avec Excel en automatisant certaines actions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16023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solidFill>
                            <a:schemeClr val="accent2"/>
                          </a:solidFill>
                        </a:rPr>
                        <a:t>Toutes personnes souhaitant automatiser un certain nombre de taches récurrentes de leur travail et utilisant déjà MS Excel au quotidien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69394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solidFill>
                            <a:schemeClr val="accent2"/>
                          </a:solidFill>
                        </a:rPr>
                        <a:t>Un support de cours et des cas pratiques fournis sur clé USB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947054"/>
                  </a:ext>
                </a:extLst>
              </a:tr>
            </a:tbl>
          </a:graphicData>
        </a:graphic>
      </p:graphicFrame>
      <p:pic>
        <p:nvPicPr>
          <p:cNvPr id="10" name="Graphique 9" descr="Mille">
            <a:extLst>
              <a:ext uri="{FF2B5EF4-FFF2-40B4-BE49-F238E27FC236}">
                <a16:creationId xmlns:a16="http://schemas.microsoft.com/office/drawing/2014/main" id="{F5BE1AFF-D53F-43C7-8DE4-234592CF6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798" y="1340420"/>
            <a:ext cx="396000" cy="396000"/>
          </a:xfrm>
          <a:prstGeom prst="rect">
            <a:avLst/>
          </a:prstGeom>
        </p:spPr>
      </p:pic>
      <p:pic>
        <p:nvPicPr>
          <p:cNvPr id="14" name="Graphique 13" descr="Public cible">
            <a:extLst>
              <a:ext uri="{FF2B5EF4-FFF2-40B4-BE49-F238E27FC236}">
                <a16:creationId xmlns:a16="http://schemas.microsoft.com/office/drawing/2014/main" id="{B9E11E1E-B20D-4A92-B07E-E4F23400B9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798" y="1885324"/>
            <a:ext cx="396000" cy="396000"/>
          </a:xfrm>
          <a:prstGeom prst="rect">
            <a:avLst/>
          </a:prstGeom>
        </p:spPr>
      </p:pic>
      <p:pic>
        <p:nvPicPr>
          <p:cNvPr id="16" name="Graphique 15" descr="Porte-documents">
            <a:extLst>
              <a:ext uri="{FF2B5EF4-FFF2-40B4-BE49-F238E27FC236}">
                <a16:creationId xmlns:a16="http://schemas.microsoft.com/office/drawing/2014/main" id="{A86BEE33-408B-492D-B77A-BE02C4939F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798" y="2389282"/>
            <a:ext cx="396000" cy="396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621826D-F5C1-491C-8DC7-ED4752088829}"/>
              </a:ext>
            </a:extLst>
          </p:cNvPr>
          <p:cNvSpPr txBox="1"/>
          <p:nvPr/>
        </p:nvSpPr>
        <p:spPr>
          <a:xfrm>
            <a:off x="414670" y="3210863"/>
            <a:ext cx="6968769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2"/>
                </a:solidFill>
              </a:rPr>
              <a:t>RECHERCHE D’EFFICACITÉ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Utilisation des styles et des modèles de tableaux 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Modèle de présentation pour les Tableaux Croisés Dynamiques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Modèle de graphiques </a:t>
            </a:r>
          </a:p>
          <a:p>
            <a:r>
              <a:rPr lang="fr-FR" dirty="0"/>
              <a:t> </a:t>
            </a:r>
          </a:p>
          <a:p>
            <a:r>
              <a:rPr lang="fr-FR" sz="1400" b="1" dirty="0">
                <a:solidFill>
                  <a:schemeClr val="accent2"/>
                </a:solidFill>
              </a:rPr>
              <a:t>MACRO-COMMANDES</a:t>
            </a:r>
          </a:p>
          <a:p>
            <a:pPr marL="627063" lvl="0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Utilisation de l'enregistreur de macros</a:t>
            </a:r>
          </a:p>
          <a:p>
            <a:pPr marL="627063" lvl="0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Enregistrement en mode absolu ou relatif</a:t>
            </a:r>
          </a:p>
          <a:p>
            <a:pPr marL="627063" lvl="0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Limites de ce mode d'automatisation</a:t>
            </a:r>
          </a:p>
          <a:p>
            <a:pPr marL="627063" lvl="0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Application aux mises en forme et consolidation de données</a:t>
            </a:r>
          </a:p>
          <a:p>
            <a:pPr marL="627063" lvl="0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Recherche des erreurs </a:t>
            </a:r>
          </a:p>
          <a:p>
            <a:pPr marL="627063" lvl="0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Accès aux macros (ruban, classeurs spécifiques, bibliothèques)</a:t>
            </a:r>
          </a:p>
          <a:p>
            <a:r>
              <a:rPr lang="fr-FR" dirty="0"/>
              <a:t> </a:t>
            </a:r>
          </a:p>
          <a:p>
            <a:r>
              <a:rPr lang="fr-FR" sz="1400" b="1" dirty="0">
                <a:solidFill>
                  <a:schemeClr val="accent2"/>
                </a:solidFill>
              </a:rPr>
              <a:t>INTRODUCTION AU VBA PAR LES MACRO-COMMANDES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Paramétrage des macro-commandes avec des instructions VBA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Navigation dans l'éditeur et principe d'écriture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Ecriture de petites fonctions utiles (boucles)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Utilisation des fonctions de gestion des classeurs (ouverture, recherche …)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Envoi d'emails automatique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Programmation de nombreux exemples</a:t>
            </a:r>
          </a:p>
          <a:p>
            <a:r>
              <a:rPr lang="fr-FR" dirty="0"/>
              <a:t> </a:t>
            </a:r>
          </a:p>
          <a:p>
            <a:r>
              <a:rPr lang="fr-FR" sz="1400" b="1" dirty="0">
                <a:solidFill>
                  <a:schemeClr val="accent2"/>
                </a:solidFill>
              </a:rPr>
              <a:t>LES PLUS DU VBA</a:t>
            </a:r>
          </a:p>
          <a:p>
            <a:pPr marL="627063" lvl="0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Les messages et avertissements</a:t>
            </a:r>
          </a:p>
          <a:p>
            <a:pPr marL="627063" lvl="0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Les accélérateurs de traitement </a:t>
            </a:r>
          </a:p>
          <a:p>
            <a:pPr marL="627063" lvl="0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Démonstration de VBA pour l'écriture de petites applications automatisées et personnalisées (transmission du virus pour la formation complète sur deux jours …)</a:t>
            </a:r>
          </a:p>
        </p:txBody>
      </p:sp>
    </p:spTree>
    <p:extLst>
      <p:ext uri="{BB962C8B-B14F-4D97-AF65-F5344CB8AC3E}">
        <p14:creationId xmlns:p14="http://schemas.microsoft.com/office/powerpoint/2010/main" val="3759166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8C7070-420C-4AC2-A832-9E28023768F1}"/>
              </a:ext>
            </a:extLst>
          </p:cNvPr>
          <p:cNvSpPr/>
          <p:nvPr/>
        </p:nvSpPr>
        <p:spPr>
          <a:xfrm>
            <a:off x="0" y="0"/>
            <a:ext cx="7559675" cy="10617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73A62B-1322-405E-B473-39E494D7FC11}"/>
              </a:ext>
            </a:extLst>
          </p:cNvPr>
          <p:cNvSpPr txBox="1"/>
          <p:nvPr/>
        </p:nvSpPr>
        <p:spPr>
          <a:xfrm>
            <a:off x="177421" y="167371"/>
            <a:ext cx="5390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POWERPOINT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414157-64F3-4361-9384-7107F612F1FF}"/>
              </a:ext>
            </a:extLst>
          </p:cNvPr>
          <p:cNvSpPr txBox="1"/>
          <p:nvPr/>
        </p:nvSpPr>
        <p:spPr>
          <a:xfrm>
            <a:off x="6104965" y="13482"/>
            <a:ext cx="1454710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</a:rPr>
              <a:t>JOURNÉE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</a:rPr>
              <a:t>7h00</a:t>
            </a: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5798CC3F-61A1-42D8-9186-E225F376E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369709"/>
              </p:ext>
            </p:extLst>
          </p:nvPr>
        </p:nvGraphicFramePr>
        <p:xfrm>
          <a:off x="1210236" y="1229127"/>
          <a:ext cx="6024282" cy="166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4282">
                  <a:extLst>
                    <a:ext uri="{9D8B030D-6E8A-4147-A177-3AD203B41FA5}">
                      <a16:colId xmlns:a16="http://schemas.microsoft.com/office/drawing/2014/main" val="409437507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>
                          <a:solidFill>
                            <a:schemeClr val="accent3"/>
                          </a:solidFill>
                        </a:rPr>
                        <a:t>Utiliser Powerpoint de façon efficace et rapide pour la construction de présentations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16023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solidFill>
                            <a:schemeClr val="accent3"/>
                          </a:solidFill>
                        </a:rPr>
                        <a:t>Toutes personnes souhaitant utiliser Powerpoint dans le cadre de son travail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69394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solidFill>
                            <a:schemeClr val="accent3"/>
                          </a:solidFill>
                        </a:rPr>
                        <a:t>Un support de cours et des cas pratiques fournis sur clé USB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947054"/>
                  </a:ext>
                </a:extLst>
              </a:tr>
            </a:tbl>
          </a:graphicData>
        </a:graphic>
      </p:graphicFrame>
      <p:pic>
        <p:nvPicPr>
          <p:cNvPr id="10" name="Graphique 9" descr="Mille">
            <a:extLst>
              <a:ext uri="{FF2B5EF4-FFF2-40B4-BE49-F238E27FC236}">
                <a16:creationId xmlns:a16="http://schemas.microsoft.com/office/drawing/2014/main" id="{F5BE1AFF-D53F-43C7-8DE4-234592CF6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798" y="1340420"/>
            <a:ext cx="396000" cy="396000"/>
          </a:xfrm>
          <a:prstGeom prst="rect">
            <a:avLst/>
          </a:prstGeom>
        </p:spPr>
      </p:pic>
      <p:pic>
        <p:nvPicPr>
          <p:cNvPr id="14" name="Graphique 13" descr="Public cible">
            <a:extLst>
              <a:ext uri="{FF2B5EF4-FFF2-40B4-BE49-F238E27FC236}">
                <a16:creationId xmlns:a16="http://schemas.microsoft.com/office/drawing/2014/main" id="{B9E11E1E-B20D-4A92-B07E-E4F23400B9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798" y="1885324"/>
            <a:ext cx="396000" cy="396000"/>
          </a:xfrm>
          <a:prstGeom prst="rect">
            <a:avLst/>
          </a:prstGeom>
        </p:spPr>
      </p:pic>
      <p:pic>
        <p:nvPicPr>
          <p:cNvPr id="16" name="Graphique 15" descr="Porte-documents">
            <a:extLst>
              <a:ext uri="{FF2B5EF4-FFF2-40B4-BE49-F238E27FC236}">
                <a16:creationId xmlns:a16="http://schemas.microsoft.com/office/drawing/2014/main" id="{A86BEE33-408B-492D-B77A-BE02C4939F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798" y="2389282"/>
            <a:ext cx="396000" cy="396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621826D-F5C1-491C-8DC7-ED4752088829}"/>
              </a:ext>
            </a:extLst>
          </p:cNvPr>
          <p:cNvSpPr txBox="1"/>
          <p:nvPr/>
        </p:nvSpPr>
        <p:spPr>
          <a:xfrm>
            <a:off x="414670" y="3210863"/>
            <a:ext cx="6968769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3"/>
                </a:solidFill>
              </a:rPr>
              <a:t>RECHERCHE D'EFFICACITÉ (TOUT AU LONG DE LA SESSION)</a:t>
            </a:r>
            <a:r>
              <a:rPr lang="fr-FR" b="1" dirty="0"/>
              <a:t>	</a:t>
            </a:r>
          </a:p>
          <a:p>
            <a:pPr marL="627063" lvl="1" indent="-265113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Règles du "bien présenter" (disposition, couleurs, textes, organisation, look …)</a:t>
            </a:r>
          </a:p>
          <a:p>
            <a:pPr marL="627063" lvl="1" indent="-265113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Utilisation des touches de raccourcis </a:t>
            </a:r>
          </a:p>
          <a:p>
            <a:pPr marL="627063" lvl="1" indent="-265113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fr-FR" sz="1400" dirty="0"/>
          </a:p>
          <a:p>
            <a:r>
              <a:rPr lang="fr-FR" sz="1400" b="1" dirty="0">
                <a:solidFill>
                  <a:schemeClr val="accent3"/>
                </a:solidFill>
              </a:rPr>
              <a:t>PRÉSENTATION DE L'INTERFACE DE POWERPOINT</a:t>
            </a:r>
          </a:p>
          <a:p>
            <a:pPr marL="627063" lvl="1" indent="-265113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Mode d'affichage, outils de travail</a:t>
            </a:r>
          </a:p>
          <a:p>
            <a:pPr marL="627063" lvl="1" indent="-265113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Mode commentaires</a:t>
            </a:r>
          </a:p>
          <a:p>
            <a:pPr lvl="1"/>
            <a:endParaRPr lang="fr-FR" dirty="0"/>
          </a:p>
          <a:p>
            <a:r>
              <a:rPr lang="fr-FR" sz="1400" b="1" dirty="0">
                <a:solidFill>
                  <a:schemeClr val="accent3"/>
                </a:solidFill>
              </a:rPr>
              <a:t>CRÉATION DES DIAPOSITIVES</a:t>
            </a:r>
          </a:p>
          <a:p>
            <a:pPr marL="627063" lvl="1" indent="-265113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Structure de la présentation en mode Plan</a:t>
            </a:r>
          </a:p>
          <a:p>
            <a:pPr marL="627063" lvl="1" indent="-265113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Gestion des textes</a:t>
            </a:r>
          </a:p>
          <a:p>
            <a:pPr marL="627063" lvl="1" indent="-265113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Objets dans une diapositive (création, modification, déplacement, organisation, plan …)</a:t>
            </a:r>
          </a:p>
          <a:p>
            <a:pPr marL="627063" lvl="1" indent="-265113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Mise en page : techniques et astuces</a:t>
            </a:r>
          </a:p>
          <a:p>
            <a:pPr marL="627063" lvl="1" indent="-265113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Création de tableaux</a:t>
            </a:r>
          </a:p>
          <a:p>
            <a:pPr marL="627063" lvl="1" indent="-265113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Objets SmartArt</a:t>
            </a:r>
          </a:p>
          <a:p>
            <a:pPr marL="627063" lvl="1" indent="-265113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Eléments importés depuis les applications Office</a:t>
            </a:r>
          </a:p>
          <a:p>
            <a:pPr lvl="1"/>
            <a:endParaRPr lang="fr-FR" dirty="0"/>
          </a:p>
          <a:p>
            <a:r>
              <a:rPr lang="fr-FR" sz="1400" b="1" dirty="0">
                <a:solidFill>
                  <a:schemeClr val="accent3"/>
                </a:solidFill>
              </a:rPr>
              <a:t>GESTION ET UTILISATION DES MASQUES </a:t>
            </a:r>
          </a:p>
          <a:p>
            <a:pPr marL="627063" lvl="1" indent="-265113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Utilité des masques</a:t>
            </a:r>
          </a:p>
          <a:p>
            <a:pPr marL="627063" lvl="1" indent="-265113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Création : polices, objets, fonds, entêtes, logos</a:t>
            </a:r>
          </a:p>
          <a:p>
            <a:pPr marL="627063" lvl="1" indent="-265113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Gestion des espaces réservés</a:t>
            </a:r>
          </a:p>
          <a:p>
            <a:pPr lvl="1"/>
            <a:endParaRPr lang="fr-FR" dirty="0"/>
          </a:p>
          <a:p>
            <a:r>
              <a:rPr lang="fr-FR" sz="1400" b="1" dirty="0">
                <a:solidFill>
                  <a:schemeClr val="accent3"/>
                </a:solidFill>
              </a:rPr>
              <a:t>UTILISER LE MODE TRIEUSE</a:t>
            </a:r>
          </a:p>
          <a:p>
            <a:pPr marL="627063" lvl="1" indent="-265113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Réorganisation des diapositives </a:t>
            </a:r>
          </a:p>
          <a:p>
            <a:pPr marL="627063" lvl="1" indent="-265113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Sections</a:t>
            </a:r>
          </a:p>
          <a:p>
            <a:pPr lvl="1"/>
            <a:endParaRPr lang="fr-FR" dirty="0"/>
          </a:p>
          <a:p>
            <a:r>
              <a:rPr lang="fr-FR" sz="1400" b="1" dirty="0">
                <a:solidFill>
                  <a:schemeClr val="accent3"/>
                </a:solidFill>
              </a:rPr>
              <a:t>CRÉER UN DIAPORAMA DYNAMIQUE</a:t>
            </a:r>
          </a:p>
          <a:p>
            <a:pPr marL="627063" lvl="1" indent="-265113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Transitions</a:t>
            </a:r>
          </a:p>
          <a:p>
            <a:pPr marL="627063" lvl="1" indent="-265113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Animations</a:t>
            </a:r>
          </a:p>
          <a:p>
            <a:pPr marL="627063" lvl="1" indent="-265113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Diaporama</a:t>
            </a:r>
          </a:p>
        </p:txBody>
      </p:sp>
    </p:spTree>
    <p:extLst>
      <p:ext uri="{BB962C8B-B14F-4D97-AF65-F5344CB8AC3E}">
        <p14:creationId xmlns:p14="http://schemas.microsoft.com/office/powerpoint/2010/main" val="2040810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8C7070-420C-4AC2-A832-9E28023768F1}"/>
              </a:ext>
            </a:extLst>
          </p:cNvPr>
          <p:cNvSpPr/>
          <p:nvPr/>
        </p:nvSpPr>
        <p:spPr>
          <a:xfrm>
            <a:off x="0" y="0"/>
            <a:ext cx="7559675" cy="10617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73A62B-1322-405E-B473-39E494D7FC11}"/>
              </a:ext>
            </a:extLst>
          </p:cNvPr>
          <p:cNvSpPr txBox="1"/>
          <p:nvPr/>
        </p:nvSpPr>
        <p:spPr>
          <a:xfrm>
            <a:off x="177421" y="167371"/>
            <a:ext cx="5390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WORD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414157-64F3-4361-9384-7107F612F1FF}"/>
              </a:ext>
            </a:extLst>
          </p:cNvPr>
          <p:cNvSpPr txBox="1"/>
          <p:nvPr/>
        </p:nvSpPr>
        <p:spPr>
          <a:xfrm>
            <a:off x="6104965" y="13482"/>
            <a:ext cx="1454710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</a:rPr>
              <a:t>ATELIER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</a:rPr>
              <a:t>3h30</a:t>
            </a: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5798CC3F-61A1-42D8-9186-E225F376E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695047"/>
              </p:ext>
            </p:extLst>
          </p:nvPr>
        </p:nvGraphicFramePr>
        <p:xfrm>
          <a:off x="1210236" y="1229127"/>
          <a:ext cx="6024282" cy="183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4282">
                  <a:extLst>
                    <a:ext uri="{9D8B030D-6E8A-4147-A177-3AD203B41FA5}">
                      <a16:colId xmlns:a16="http://schemas.microsoft.com/office/drawing/2014/main" val="409437507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>
                          <a:solidFill>
                            <a:schemeClr val="accent1"/>
                          </a:solidFill>
                        </a:rPr>
                        <a:t>Améliorer son efficacité avec Word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16023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solidFill>
                            <a:schemeClr val="accent1"/>
                          </a:solidFill>
                        </a:rPr>
                        <a:t>Toutes personnes souhaitant se perfectionner dans l'utilisation de WORD et l'utilisant déjà au quotidien avec des connaissances de base du traitement de texte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69394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solidFill>
                            <a:schemeClr val="accent1"/>
                          </a:solidFill>
                        </a:rPr>
                        <a:t>Un support de cours et des cas pratiques fournis sur clé USB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947054"/>
                  </a:ext>
                </a:extLst>
              </a:tr>
            </a:tbl>
          </a:graphicData>
        </a:graphic>
      </p:graphicFrame>
      <p:pic>
        <p:nvPicPr>
          <p:cNvPr id="10" name="Graphique 9" descr="Mille">
            <a:extLst>
              <a:ext uri="{FF2B5EF4-FFF2-40B4-BE49-F238E27FC236}">
                <a16:creationId xmlns:a16="http://schemas.microsoft.com/office/drawing/2014/main" id="{F5BE1AFF-D53F-43C7-8DE4-234592CF6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798" y="1340420"/>
            <a:ext cx="396000" cy="396000"/>
          </a:xfrm>
          <a:prstGeom prst="rect">
            <a:avLst/>
          </a:prstGeom>
        </p:spPr>
      </p:pic>
      <p:pic>
        <p:nvPicPr>
          <p:cNvPr id="14" name="Graphique 13" descr="Public cible">
            <a:extLst>
              <a:ext uri="{FF2B5EF4-FFF2-40B4-BE49-F238E27FC236}">
                <a16:creationId xmlns:a16="http://schemas.microsoft.com/office/drawing/2014/main" id="{B9E11E1E-B20D-4A92-B07E-E4F23400B9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798" y="1939916"/>
            <a:ext cx="396000" cy="396000"/>
          </a:xfrm>
          <a:prstGeom prst="rect">
            <a:avLst/>
          </a:prstGeom>
        </p:spPr>
      </p:pic>
      <p:pic>
        <p:nvPicPr>
          <p:cNvPr id="16" name="Graphique 15" descr="Porte-documents">
            <a:extLst>
              <a:ext uri="{FF2B5EF4-FFF2-40B4-BE49-F238E27FC236}">
                <a16:creationId xmlns:a16="http://schemas.microsoft.com/office/drawing/2014/main" id="{A86BEE33-408B-492D-B77A-BE02C4939F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798" y="2594001"/>
            <a:ext cx="396000" cy="396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621826D-F5C1-491C-8DC7-ED4752088829}"/>
              </a:ext>
            </a:extLst>
          </p:cNvPr>
          <p:cNvSpPr txBox="1"/>
          <p:nvPr/>
        </p:nvSpPr>
        <p:spPr>
          <a:xfrm>
            <a:off x="414670" y="3210863"/>
            <a:ext cx="6968769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7063" lvl="1" indent="-265113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r-FR" sz="1400" dirty="0"/>
          </a:p>
          <a:p>
            <a:r>
              <a:rPr lang="fr-FR" sz="1400" b="1" dirty="0">
                <a:solidFill>
                  <a:schemeClr val="accent1"/>
                </a:solidFill>
              </a:rPr>
              <a:t>RECHERCHE D'EFFICACITE (TOUT AU LONG DE LA SESSION)	</a:t>
            </a:r>
          </a:p>
          <a:p>
            <a:pPr marL="627063" lvl="1" indent="-26511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Utilisation des touches de raccourcis</a:t>
            </a:r>
          </a:p>
          <a:p>
            <a:pPr marL="627063" lvl="1" indent="-26511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Formats de textes et paragraphes : astuces et raccourcis</a:t>
            </a:r>
          </a:p>
          <a:p>
            <a:pPr marL="627063" lvl="1" indent="-26511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Outils de vérification</a:t>
            </a:r>
          </a:p>
          <a:p>
            <a:r>
              <a:rPr lang="fr-FR" dirty="0"/>
              <a:t> </a:t>
            </a:r>
          </a:p>
          <a:p>
            <a:r>
              <a:rPr lang="fr-FR" sz="1400" b="1" dirty="0">
                <a:solidFill>
                  <a:schemeClr val="accent1"/>
                </a:solidFill>
              </a:rPr>
              <a:t>PERFECTIONNEMENT DANS LA MISE EN PAGE </a:t>
            </a:r>
          </a:p>
          <a:p>
            <a:pPr marL="627063" lvl="1" indent="-26511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Gabarit de page et de mise en forme</a:t>
            </a:r>
          </a:p>
          <a:p>
            <a:pPr marL="627063" lvl="1" indent="-26511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400"/>
              <a:t>En-têtes </a:t>
            </a:r>
            <a:r>
              <a:rPr lang="fr-FR" sz="1400" dirty="0"/>
              <a:t>et pieds de page</a:t>
            </a:r>
          </a:p>
          <a:p>
            <a:pPr marL="627063" lvl="1" indent="-26511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Puces et tabulations</a:t>
            </a:r>
          </a:p>
          <a:p>
            <a:pPr marL="627063" lvl="1" indent="-26511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Utilisation des styles</a:t>
            </a:r>
          </a:p>
          <a:p>
            <a:pPr marL="627063" lvl="1" indent="-26511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Sections de page (orientation, inserts, ruptures de présentation …)</a:t>
            </a:r>
          </a:p>
          <a:p>
            <a:r>
              <a:rPr lang="fr-FR" dirty="0"/>
              <a:t> </a:t>
            </a:r>
          </a:p>
          <a:p>
            <a:r>
              <a:rPr lang="fr-FR" sz="1400" b="1" dirty="0">
                <a:solidFill>
                  <a:schemeClr val="accent1"/>
                </a:solidFill>
              </a:rPr>
              <a:t>INSERTIONS</a:t>
            </a:r>
          </a:p>
          <a:p>
            <a:pPr marL="627063" lvl="1" indent="-26511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Table des matières et renvois, </a:t>
            </a:r>
            <a:r>
              <a:rPr lang="fr-FR" sz="1400" dirty="0" err="1"/>
              <a:t>Quickparts</a:t>
            </a:r>
            <a:endParaRPr lang="fr-FR" sz="1400" dirty="0"/>
          </a:p>
          <a:p>
            <a:pPr marL="627063" lvl="1" indent="-26511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Tableaux et graphiques Excel</a:t>
            </a:r>
          </a:p>
          <a:p>
            <a:r>
              <a:rPr lang="fr-FR" dirty="0"/>
              <a:t> </a:t>
            </a:r>
          </a:p>
          <a:p>
            <a:r>
              <a:rPr lang="fr-FR" sz="1400" b="1" dirty="0">
                <a:solidFill>
                  <a:schemeClr val="accent1"/>
                </a:solidFill>
              </a:rPr>
              <a:t>TABLEAUX </a:t>
            </a:r>
          </a:p>
          <a:p>
            <a:pPr marL="627063" lvl="1" indent="-26511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Personnalisation et astuces de création</a:t>
            </a:r>
          </a:p>
          <a:p>
            <a:pPr marL="627063" lvl="1" indent="-26511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Utilisation pour la présentation des textes</a:t>
            </a:r>
          </a:p>
          <a:p>
            <a:r>
              <a:rPr lang="fr-FR" dirty="0"/>
              <a:t> </a:t>
            </a:r>
          </a:p>
          <a:p>
            <a:r>
              <a:rPr lang="fr-FR" sz="1400" b="1" dirty="0">
                <a:solidFill>
                  <a:schemeClr val="accent1"/>
                </a:solidFill>
              </a:rPr>
              <a:t>MODELES</a:t>
            </a:r>
          </a:p>
          <a:p>
            <a:pPr marL="627063" lvl="1" indent="-26511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Création et utilisation</a:t>
            </a:r>
          </a:p>
          <a:p>
            <a:pPr marL="627063" lvl="1" indent="-26511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Automatisation et formulaires</a:t>
            </a:r>
          </a:p>
          <a:p>
            <a:pPr marL="627063" lvl="1" indent="-26511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Publipostage</a:t>
            </a:r>
          </a:p>
          <a:p>
            <a:r>
              <a:rPr lang="fr-FR" dirty="0"/>
              <a:t> </a:t>
            </a:r>
          </a:p>
          <a:p>
            <a:r>
              <a:rPr lang="fr-FR" sz="1400" b="1" dirty="0">
                <a:solidFill>
                  <a:schemeClr val="accent1"/>
                </a:solidFill>
              </a:rPr>
              <a:t>TRAVAIL COLLABORATIF</a:t>
            </a:r>
          </a:p>
          <a:p>
            <a:pPr marL="627063" lvl="1" indent="-26511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Révision à plusieurs des documents</a:t>
            </a:r>
          </a:p>
          <a:p>
            <a:pPr marL="627063" lvl="1" indent="-265113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627063" lvl="1" indent="-265113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fr-FR" sz="1400" dirty="0"/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270518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8C7070-420C-4AC2-A832-9E28023768F1}"/>
              </a:ext>
            </a:extLst>
          </p:cNvPr>
          <p:cNvSpPr/>
          <p:nvPr/>
        </p:nvSpPr>
        <p:spPr>
          <a:xfrm>
            <a:off x="0" y="0"/>
            <a:ext cx="7559675" cy="10617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73A62B-1322-405E-B473-39E494D7FC11}"/>
              </a:ext>
            </a:extLst>
          </p:cNvPr>
          <p:cNvSpPr txBox="1"/>
          <p:nvPr/>
        </p:nvSpPr>
        <p:spPr>
          <a:xfrm>
            <a:off x="0" y="167371"/>
            <a:ext cx="610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ACCESS INITIATION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414157-64F3-4361-9384-7107F612F1FF}"/>
              </a:ext>
            </a:extLst>
          </p:cNvPr>
          <p:cNvSpPr txBox="1"/>
          <p:nvPr/>
        </p:nvSpPr>
        <p:spPr>
          <a:xfrm>
            <a:off x="6104965" y="13482"/>
            <a:ext cx="1454710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</a:rPr>
              <a:t>JOURNÉE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</a:rPr>
              <a:t>7h00</a:t>
            </a: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5798CC3F-61A1-42D8-9186-E225F376E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328534"/>
              </p:ext>
            </p:extLst>
          </p:nvPr>
        </p:nvGraphicFramePr>
        <p:xfrm>
          <a:off x="1210236" y="1229127"/>
          <a:ext cx="6024282" cy="15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4282">
                  <a:extLst>
                    <a:ext uri="{9D8B030D-6E8A-4147-A177-3AD203B41FA5}">
                      <a16:colId xmlns:a16="http://schemas.microsoft.com/office/drawing/2014/main" val="409437507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>
                          <a:solidFill>
                            <a:schemeClr val="accent4"/>
                          </a:solidFill>
                        </a:rPr>
                        <a:t>Améliorer son efficacité avec Access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16023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solidFill>
                            <a:schemeClr val="accent4"/>
                          </a:solidFill>
                        </a:rPr>
                        <a:t>Toutes personnes souhaitant découvrir le logiciel ACCESS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69394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solidFill>
                            <a:schemeClr val="accent4"/>
                          </a:solidFill>
                        </a:rPr>
                        <a:t>Un support de cours et des cas pratiques fournis sur clé USB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947054"/>
                  </a:ext>
                </a:extLst>
              </a:tr>
            </a:tbl>
          </a:graphicData>
        </a:graphic>
      </p:graphicFrame>
      <p:pic>
        <p:nvPicPr>
          <p:cNvPr id="10" name="Graphique 9" descr="Mille">
            <a:extLst>
              <a:ext uri="{FF2B5EF4-FFF2-40B4-BE49-F238E27FC236}">
                <a16:creationId xmlns:a16="http://schemas.microsoft.com/office/drawing/2014/main" id="{F5BE1AFF-D53F-43C7-8DE4-234592CF6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798" y="1340420"/>
            <a:ext cx="396000" cy="396000"/>
          </a:xfrm>
          <a:prstGeom prst="rect">
            <a:avLst/>
          </a:prstGeom>
        </p:spPr>
      </p:pic>
      <p:pic>
        <p:nvPicPr>
          <p:cNvPr id="14" name="Graphique 13" descr="Public cible">
            <a:extLst>
              <a:ext uri="{FF2B5EF4-FFF2-40B4-BE49-F238E27FC236}">
                <a16:creationId xmlns:a16="http://schemas.microsoft.com/office/drawing/2014/main" id="{B9E11E1E-B20D-4A92-B07E-E4F23400B9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798" y="1939916"/>
            <a:ext cx="396000" cy="396000"/>
          </a:xfrm>
          <a:prstGeom prst="rect">
            <a:avLst/>
          </a:prstGeom>
        </p:spPr>
      </p:pic>
      <p:pic>
        <p:nvPicPr>
          <p:cNvPr id="16" name="Graphique 15" descr="Porte-documents">
            <a:extLst>
              <a:ext uri="{FF2B5EF4-FFF2-40B4-BE49-F238E27FC236}">
                <a16:creationId xmlns:a16="http://schemas.microsoft.com/office/drawing/2014/main" id="{A86BEE33-408B-492D-B77A-BE02C4939F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798" y="2594001"/>
            <a:ext cx="396000" cy="396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621826D-F5C1-491C-8DC7-ED4752088829}"/>
              </a:ext>
            </a:extLst>
          </p:cNvPr>
          <p:cNvSpPr txBox="1"/>
          <p:nvPr/>
        </p:nvSpPr>
        <p:spPr>
          <a:xfrm>
            <a:off x="414670" y="3210863"/>
            <a:ext cx="6968769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4"/>
                </a:solidFill>
              </a:rPr>
              <a:t>PRINCIPES GÉNÉRAUX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Les SGBD relationnels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L’environnement de travail</a:t>
            </a:r>
          </a:p>
          <a:p>
            <a:endParaRPr lang="fr-FR" sz="1400" b="1" dirty="0">
              <a:solidFill>
                <a:schemeClr val="accent4"/>
              </a:solidFill>
            </a:endParaRPr>
          </a:p>
          <a:p>
            <a:r>
              <a:rPr lang="fr-FR" sz="1400" b="1" dirty="0">
                <a:solidFill>
                  <a:schemeClr val="accent4"/>
                </a:solidFill>
              </a:rPr>
              <a:t>TABLES DE DONNÉES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Organisation des données entre différentes tables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Création des tables et des champs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Clé primaire et index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Relations et intégrité référentielle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Importation, exportation et attache des données</a:t>
            </a:r>
            <a:endParaRPr lang="fr-FR" dirty="0"/>
          </a:p>
          <a:p>
            <a:endParaRPr lang="fr-FR" sz="1400" b="1" dirty="0">
              <a:solidFill>
                <a:schemeClr val="accent4"/>
              </a:solidFill>
            </a:endParaRPr>
          </a:p>
          <a:p>
            <a:r>
              <a:rPr lang="fr-FR" sz="1400" b="1" dirty="0">
                <a:solidFill>
                  <a:schemeClr val="accent4"/>
                </a:solidFill>
              </a:rPr>
              <a:t>REQUÊTES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Requêtes sélection : création, modification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Requêtes </a:t>
            </a:r>
            <a:r>
              <a:rPr lang="fr-FR" sz="1400" dirty="0" err="1"/>
              <a:t>mono-table</a:t>
            </a:r>
            <a:r>
              <a:rPr lang="fr-FR" sz="1400" dirty="0"/>
              <a:t> et multi tables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Regroupements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Champs calculés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Requêtes action : mise à jour, ajout, suppression, création de table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Nombreux exercices</a:t>
            </a:r>
          </a:p>
          <a:p>
            <a:endParaRPr lang="fr-FR" sz="1400" b="1" dirty="0">
              <a:solidFill>
                <a:schemeClr val="accent4"/>
              </a:solidFill>
            </a:endParaRPr>
          </a:p>
          <a:p>
            <a:r>
              <a:rPr lang="fr-FR" sz="1400" b="1" dirty="0">
                <a:solidFill>
                  <a:schemeClr val="accent4"/>
                </a:solidFill>
              </a:rPr>
              <a:t>FORMULAIRES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Création de formulaires simples avec l'assistant ou manuellement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Présentation et mise en forme</a:t>
            </a:r>
          </a:p>
          <a:p>
            <a:endParaRPr lang="fr-FR" sz="1400" b="1" dirty="0">
              <a:solidFill>
                <a:schemeClr val="accent4"/>
              </a:solidFill>
            </a:endParaRPr>
          </a:p>
          <a:p>
            <a:r>
              <a:rPr lang="fr-FR" sz="1400" b="1" dirty="0">
                <a:solidFill>
                  <a:schemeClr val="accent4"/>
                </a:solidFill>
              </a:rPr>
              <a:t>ÉTATS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Principes de base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Création d'états colonne ou tabulaires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Tri et regroupement, calculs associés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Impression d'un état</a:t>
            </a:r>
          </a:p>
          <a:p>
            <a:r>
              <a:rPr lang="fr-FR" dirty="0"/>
              <a:t> </a:t>
            </a:r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645066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8C7070-420C-4AC2-A832-9E28023768F1}"/>
              </a:ext>
            </a:extLst>
          </p:cNvPr>
          <p:cNvSpPr/>
          <p:nvPr/>
        </p:nvSpPr>
        <p:spPr>
          <a:xfrm>
            <a:off x="0" y="0"/>
            <a:ext cx="7559675" cy="10617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73A62B-1322-405E-B473-39E494D7FC11}"/>
              </a:ext>
            </a:extLst>
          </p:cNvPr>
          <p:cNvSpPr txBox="1"/>
          <p:nvPr/>
        </p:nvSpPr>
        <p:spPr>
          <a:xfrm>
            <a:off x="27296" y="-50997"/>
            <a:ext cx="6104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</a:rPr>
              <a:t>ANALYSE ET EXPLOITATION DES DONNÉES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414157-64F3-4361-9384-7107F612F1FF}"/>
              </a:ext>
            </a:extLst>
          </p:cNvPr>
          <p:cNvSpPr txBox="1"/>
          <p:nvPr/>
        </p:nvSpPr>
        <p:spPr>
          <a:xfrm>
            <a:off x="6104965" y="13482"/>
            <a:ext cx="1454710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</a:rPr>
              <a:t>JOURNÉE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</a:rPr>
              <a:t>7h00</a:t>
            </a: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5798CC3F-61A1-42D8-9186-E225F376E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610247"/>
              </p:ext>
            </p:extLst>
          </p:nvPr>
        </p:nvGraphicFramePr>
        <p:xfrm>
          <a:off x="1210236" y="1229127"/>
          <a:ext cx="6024282" cy="214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4282">
                  <a:extLst>
                    <a:ext uri="{9D8B030D-6E8A-4147-A177-3AD203B41FA5}">
                      <a16:colId xmlns:a16="http://schemas.microsoft.com/office/drawing/2014/main" val="409437507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>
                          <a:solidFill>
                            <a:schemeClr val="accent4"/>
                          </a:solidFill>
                        </a:rPr>
                        <a:t>Le stage permettra à partir de l'importation de données provenant de sources externes de travailler sur les opérations de traitement, de calculs, de regroupement et d'exportation au travers du travail avec les requêtes.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16023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solidFill>
                            <a:schemeClr val="accent4"/>
                          </a:solidFill>
                        </a:rPr>
                        <a:t>Toutes personnes souhaitant se perfectionner dans l'utilisation d’ACCESS en l’utilisant déjà quotidiennement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69394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solidFill>
                            <a:schemeClr val="accent4"/>
                          </a:solidFill>
                        </a:rPr>
                        <a:t>Un support de cours et des cas pratiques fournis sur clé USB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947054"/>
                  </a:ext>
                </a:extLst>
              </a:tr>
            </a:tbl>
          </a:graphicData>
        </a:graphic>
      </p:graphicFrame>
      <p:pic>
        <p:nvPicPr>
          <p:cNvPr id="10" name="Graphique 9" descr="Mille">
            <a:extLst>
              <a:ext uri="{FF2B5EF4-FFF2-40B4-BE49-F238E27FC236}">
                <a16:creationId xmlns:a16="http://schemas.microsoft.com/office/drawing/2014/main" id="{F5BE1AFF-D53F-43C7-8DE4-234592CF6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798" y="1340420"/>
            <a:ext cx="396000" cy="396000"/>
          </a:xfrm>
          <a:prstGeom prst="rect">
            <a:avLst/>
          </a:prstGeom>
        </p:spPr>
      </p:pic>
      <p:pic>
        <p:nvPicPr>
          <p:cNvPr id="14" name="Graphique 13" descr="Public cible">
            <a:extLst>
              <a:ext uri="{FF2B5EF4-FFF2-40B4-BE49-F238E27FC236}">
                <a16:creationId xmlns:a16="http://schemas.microsoft.com/office/drawing/2014/main" id="{B9E11E1E-B20D-4A92-B07E-E4F23400B9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798" y="2376648"/>
            <a:ext cx="396000" cy="396000"/>
          </a:xfrm>
          <a:prstGeom prst="rect">
            <a:avLst/>
          </a:prstGeom>
        </p:spPr>
      </p:pic>
      <p:pic>
        <p:nvPicPr>
          <p:cNvPr id="16" name="Graphique 15" descr="Porte-documents">
            <a:extLst>
              <a:ext uri="{FF2B5EF4-FFF2-40B4-BE49-F238E27FC236}">
                <a16:creationId xmlns:a16="http://schemas.microsoft.com/office/drawing/2014/main" id="{A86BEE33-408B-492D-B77A-BE02C4939F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798" y="2989790"/>
            <a:ext cx="396000" cy="396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621826D-F5C1-491C-8DC7-ED4752088829}"/>
              </a:ext>
            </a:extLst>
          </p:cNvPr>
          <p:cNvSpPr txBox="1"/>
          <p:nvPr/>
        </p:nvSpPr>
        <p:spPr>
          <a:xfrm>
            <a:off x="414670" y="3620298"/>
            <a:ext cx="6968769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 </a:t>
            </a:r>
          </a:p>
          <a:p>
            <a:r>
              <a:rPr lang="fr-FR" sz="1400" b="1" dirty="0">
                <a:solidFill>
                  <a:schemeClr val="accent4"/>
                </a:solidFill>
              </a:rPr>
              <a:t>TABLES DE DONNÉES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Organisation des données entre différentes tables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Modèle de données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Création des tables et des champs, clé primaire et index, relations et intégrité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Importation, exportation et attache </a:t>
            </a:r>
            <a:r>
              <a:rPr lang="fr-FR" sz="1400"/>
              <a:t>des données</a:t>
            </a:r>
            <a:endParaRPr lang="fr-FR" sz="1400" dirty="0"/>
          </a:p>
          <a:p>
            <a:r>
              <a:rPr lang="fr-FR" dirty="0"/>
              <a:t> </a:t>
            </a:r>
          </a:p>
          <a:p>
            <a:r>
              <a:rPr lang="fr-FR" sz="1400" b="1" dirty="0">
                <a:solidFill>
                  <a:schemeClr val="accent4"/>
                </a:solidFill>
              </a:rPr>
              <a:t>REQUÊTES</a:t>
            </a:r>
            <a:r>
              <a:rPr lang="fr-FR" b="1" dirty="0"/>
              <a:t> </a:t>
            </a:r>
            <a:endParaRPr lang="fr-FR" dirty="0"/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Principe de base de la création de requêtes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Application sur un modèle multi-tables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Calculs dans les requêtes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Regroupement de données</a:t>
            </a:r>
          </a:p>
          <a:p>
            <a:r>
              <a:rPr lang="fr-FR" dirty="0"/>
              <a:t> </a:t>
            </a:r>
          </a:p>
          <a:p>
            <a:r>
              <a:rPr lang="fr-FR" sz="1400" b="1" dirty="0">
                <a:solidFill>
                  <a:schemeClr val="accent4"/>
                </a:solidFill>
              </a:rPr>
              <a:t>REQUÊTES AVANCÉES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Requêtes action : mise à jour, ajout, suppression, création de table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Requêtes complexes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Requêtes imbriquées</a:t>
            </a:r>
          </a:p>
          <a:p>
            <a:r>
              <a:rPr lang="fr-FR" dirty="0"/>
              <a:t>  </a:t>
            </a:r>
          </a:p>
          <a:p>
            <a:r>
              <a:rPr lang="fr-FR" sz="1400" b="1" dirty="0">
                <a:solidFill>
                  <a:schemeClr val="accent4"/>
                </a:solidFill>
              </a:rPr>
              <a:t>ANALYSE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Analyse croisée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fr-FR" sz="1400" dirty="0"/>
          </a:p>
          <a:p>
            <a:r>
              <a:rPr lang="fr-FR" sz="1400" b="1" dirty="0">
                <a:solidFill>
                  <a:schemeClr val="accent4"/>
                </a:solidFill>
              </a:rPr>
              <a:t>ÉTATS</a:t>
            </a:r>
            <a:r>
              <a:rPr lang="fr-FR" b="1" dirty="0"/>
              <a:t> </a:t>
            </a:r>
            <a:endParaRPr lang="fr-FR" dirty="0"/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Création simple d'états 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fr-FR" sz="1400" dirty="0"/>
          </a:p>
          <a:p>
            <a:endParaRPr lang="fr-FR" sz="1400" dirty="0"/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fr-FR" sz="1400" dirty="0"/>
          </a:p>
          <a:p>
            <a:r>
              <a:rPr lang="fr-FR" dirty="0"/>
              <a:t> </a:t>
            </a:r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005388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8C7070-420C-4AC2-A832-9E28023768F1}"/>
              </a:ext>
            </a:extLst>
          </p:cNvPr>
          <p:cNvSpPr/>
          <p:nvPr/>
        </p:nvSpPr>
        <p:spPr>
          <a:xfrm>
            <a:off x="0" y="0"/>
            <a:ext cx="7559675" cy="10617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73A62B-1322-405E-B473-39E494D7FC11}"/>
              </a:ext>
            </a:extLst>
          </p:cNvPr>
          <p:cNvSpPr txBox="1"/>
          <p:nvPr/>
        </p:nvSpPr>
        <p:spPr>
          <a:xfrm>
            <a:off x="0" y="167371"/>
            <a:ext cx="6104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</a:rPr>
              <a:t>ACCESS PERFECTIONNEMENT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414157-64F3-4361-9384-7107F612F1FF}"/>
              </a:ext>
            </a:extLst>
          </p:cNvPr>
          <p:cNvSpPr txBox="1"/>
          <p:nvPr/>
        </p:nvSpPr>
        <p:spPr>
          <a:xfrm>
            <a:off x="6104965" y="13482"/>
            <a:ext cx="1454710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</a:rPr>
              <a:t>2 JOURNÉES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</a:rPr>
              <a:t>14h00</a:t>
            </a: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5798CC3F-61A1-42D8-9186-E225F376E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408140"/>
              </p:ext>
            </p:extLst>
          </p:nvPr>
        </p:nvGraphicFramePr>
        <p:xfrm>
          <a:off x="1210236" y="1229127"/>
          <a:ext cx="6024282" cy="158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4282">
                  <a:extLst>
                    <a:ext uri="{9D8B030D-6E8A-4147-A177-3AD203B41FA5}">
                      <a16:colId xmlns:a16="http://schemas.microsoft.com/office/drawing/2014/main" val="409437507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>
                          <a:solidFill>
                            <a:schemeClr val="accent4"/>
                          </a:solidFill>
                        </a:rPr>
                        <a:t>Améliorer son efficacité avec Access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16023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solidFill>
                            <a:schemeClr val="accent4"/>
                          </a:solidFill>
                        </a:rPr>
                        <a:t>Toutes personnes souhaitant se perfectionner dans l'utilisation d’ACCESS en l’utilisant déjà quotidiennement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69394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solidFill>
                            <a:schemeClr val="accent4"/>
                          </a:solidFill>
                        </a:rPr>
                        <a:t>Un support de cours et des cas pratiques fournis sur clé USB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947054"/>
                  </a:ext>
                </a:extLst>
              </a:tr>
            </a:tbl>
          </a:graphicData>
        </a:graphic>
      </p:graphicFrame>
      <p:pic>
        <p:nvPicPr>
          <p:cNvPr id="10" name="Graphique 9" descr="Mille">
            <a:extLst>
              <a:ext uri="{FF2B5EF4-FFF2-40B4-BE49-F238E27FC236}">
                <a16:creationId xmlns:a16="http://schemas.microsoft.com/office/drawing/2014/main" id="{F5BE1AFF-D53F-43C7-8DE4-234592CF6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798" y="1340420"/>
            <a:ext cx="396000" cy="396000"/>
          </a:xfrm>
          <a:prstGeom prst="rect">
            <a:avLst/>
          </a:prstGeom>
        </p:spPr>
      </p:pic>
      <p:pic>
        <p:nvPicPr>
          <p:cNvPr id="14" name="Graphique 13" descr="Public cible">
            <a:extLst>
              <a:ext uri="{FF2B5EF4-FFF2-40B4-BE49-F238E27FC236}">
                <a16:creationId xmlns:a16="http://schemas.microsoft.com/office/drawing/2014/main" id="{B9E11E1E-B20D-4A92-B07E-E4F23400B9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798" y="1939916"/>
            <a:ext cx="396000" cy="396000"/>
          </a:xfrm>
          <a:prstGeom prst="rect">
            <a:avLst/>
          </a:prstGeom>
        </p:spPr>
      </p:pic>
      <p:pic>
        <p:nvPicPr>
          <p:cNvPr id="16" name="Graphique 15" descr="Porte-documents">
            <a:extLst>
              <a:ext uri="{FF2B5EF4-FFF2-40B4-BE49-F238E27FC236}">
                <a16:creationId xmlns:a16="http://schemas.microsoft.com/office/drawing/2014/main" id="{A86BEE33-408B-492D-B77A-BE02C4939F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798" y="2594001"/>
            <a:ext cx="396000" cy="396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621826D-F5C1-491C-8DC7-ED4752088829}"/>
              </a:ext>
            </a:extLst>
          </p:cNvPr>
          <p:cNvSpPr txBox="1"/>
          <p:nvPr/>
        </p:nvSpPr>
        <p:spPr>
          <a:xfrm>
            <a:off x="326361" y="3347339"/>
            <a:ext cx="7233314" cy="9848850"/>
          </a:xfrm>
          <a:prstGeom prst="rect">
            <a:avLst/>
          </a:prstGeom>
          <a:noFill/>
        </p:spPr>
        <p:txBody>
          <a:bodyPr wrap="square" numCol="2" spcCol="180000" rtlCol="0">
            <a:spAutoFit/>
          </a:bodyPr>
          <a:lstStyle/>
          <a:p>
            <a:r>
              <a:rPr lang="fr-FR" sz="1400" b="1" dirty="0">
                <a:solidFill>
                  <a:schemeClr val="accent4"/>
                </a:solidFill>
              </a:rPr>
              <a:t>TABLES DE DONNÉES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Organisation des données entre différentes tables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Création des tables et des champs, clé primaire et index, Relations et intégrité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Importation, exportation et attache des données</a:t>
            </a:r>
          </a:p>
          <a:p>
            <a:r>
              <a:rPr lang="fr-FR" dirty="0"/>
              <a:t> </a:t>
            </a:r>
          </a:p>
          <a:p>
            <a:r>
              <a:rPr lang="fr-FR" sz="1400" b="1" dirty="0">
                <a:solidFill>
                  <a:schemeClr val="accent4"/>
                </a:solidFill>
              </a:rPr>
              <a:t>REQUÊTES</a:t>
            </a:r>
            <a:r>
              <a:rPr lang="fr-FR" b="1" dirty="0"/>
              <a:t> </a:t>
            </a:r>
            <a:endParaRPr lang="fr-FR" dirty="0"/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Requêtes (rappels) : création, modification, calculs, regroupements, union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Requêtes action : mise à jour, ajout, suppression, création de table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Requêtes complexes</a:t>
            </a:r>
          </a:p>
          <a:p>
            <a:r>
              <a:rPr lang="fr-FR" dirty="0"/>
              <a:t> </a:t>
            </a:r>
          </a:p>
          <a:p>
            <a:r>
              <a:rPr lang="fr-FR" sz="1400" b="1" dirty="0">
                <a:solidFill>
                  <a:schemeClr val="accent4"/>
                </a:solidFill>
              </a:rPr>
              <a:t>FORMULAIRES 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Rappels de base sur les formulaires et sous-formulaires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Contrôles de formulaires : listes déroulantes, cases à cocher … et macros associées</a:t>
            </a:r>
          </a:p>
          <a:p>
            <a:r>
              <a:rPr lang="fr-FR" dirty="0"/>
              <a:t> </a:t>
            </a:r>
          </a:p>
          <a:p>
            <a:r>
              <a:rPr lang="fr-FR" sz="1400" b="1" dirty="0">
                <a:solidFill>
                  <a:schemeClr val="accent4"/>
                </a:solidFill>
              </a:rPr>
              <a:t>ÉTATS 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Rappels de base sur les états et sous-états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Problématiques propres aux états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fr-FR" sz="1400" dirty="0"/>
          </a:p>
          <a:p>
            <a:r>
              <a:rPr lang="fr-FR" sz="1400" b="1" dirty="0">
                <a:solidFill>
                  <a:schemeClr val="accent4"/>
                </a:solidFill>
              </a:rPr>
              <a:t>FONDAMENTAUX DE LA PROGRAMMATION VBA DANS ACCESS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Variables, tests, boucles, tableaux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Messages et indicateurs de suivi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Exécution et mise au point</a:t>
            </a:r>
          </a:p>
          <a:p>
            <a:r>
              <a:rPr lang="fr-FR" dirty="0"/>
              <a:t> </a:t>
            </a:r>
            <a:endParaRPr lang="fr-FR" sz="2400" dirty="0"/>
          </a:p>
          <a:p>
            <a:r>
              <a:rPr lang="fr-FR" sz="1400" b="1" dirty="0">
                <a:solidFill>
                  <a:schemeClr val="accent4"/>
                </a:solidFill>
              </a:rPr>
              <a:t>GESTION DES ERREURS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Interception et sécurisation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Gestion des erreurs</a:t>
            </a:r>
          </a:p>
          <a:p>
            <a:r>
              <a:rPr lang="fr-FR" dirty="0"/>
              <a:t> </a:t>
            </a:r>
            <a:endParaRPr lang="fr-FR" sz="2400" dirty="0"/>
          </a:p>
          <a:p>
            <a:r>
              <a:rPr lang="fr-FR" sz="1400" b="1" dirty="0">
                <a:solidFill>
                  <a:schemeClr val="accent4"/>
                </a:solidFill>
              </a:rPr>
              <a:t>PROPRIÉTÉS ÉVÉNEMENTIELLES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Propriétés dans formulaires et états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Propriétés des objets </a:t>
            </a:r>
          </a:p>
          <a:p>
            <a:r>
              <a:rPr lang="fr-FR" dirty="0"/>
              <a:t> </a:t>
            </a:r>
            <a:endParaRPr lang="fr-FR" sz="2400" dirty="0"/>
          </a:p>
          <a:p>
            <a:r>
              <a:rPr lang="fr-FR" sz="1400" b="1" dirty="0">
                <a:solidFill>
                  <a:schemeClr val="accent4"/>
                </a:solidFill>
              </a:rPr>
              <a:t>MANIPULATION DES JEUX DE DONNÉES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Modes d'accès aux données (DAO, ADO).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Manipulation des jeux d'enregistrements : ajout, suppression, modification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Tris, filtres, critères de sélection, </a:t>
            </a:r>
            <a:r>
              <a:rPr lang="fr-FR" sz="1400"/>
              <a:t>langage SQL</a:t>
            </a:r>
            <a:endParaRPr lang="fr-FR" sz="1400" dirty="0"/>
          </a:p>
          <a:p>
            <a:r>
              <a:rPr lang="fr-FR" dirty="0"/>
              <a:t> </a:t>
            </a:r>
            <a:endParaRPr lang="fr-FR" sz="2400" dirty="0"/>
          </a:p>
          <a:p>
            <a:r>
              <a:rPr lang="fr-FR" sz="1400" b="1" dirty="0">
                <a:solidFill>
                  <a:schemeClr val="accent4"/>
                </a:solidFill>
              </a:rPr>
              <a:t>FORMULAIRES ET ÉTATS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Gestion des événements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fr-FR" sz="1400" dirty="0"/>
          </a:p>
          <a:p>
            <a:r>
              <a:rPr lang="fr-FR" dirty="0"/>
              <a:t> </a:t>
            </a:r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603084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A4C104-9BD3-4349-8E73-37A6151E7403}"/>
              </a:ext>
            </a:extLst>
          </p:cNvPr>
          <p:cNvSpPr/>
          <p:nvPr/>
        </p:nvSpPr>
        <p:spPr>
          <a:xfrm>
            <a:off x="337439" y="1455610"/>
            <a:ext cx="6912092" cy="7780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fr-FR" sz="1600" dirty="0"/>
              <a:t>Créée en 2012 sur l’initiative de Christophe Vouilloux, la société RETINIUM construit son activité sur l’utilisation au quotidien des outils Microsoft Office : Access, Excel, Word, Powerpoint, Outlook, Power BI et Smartsheet.</a:t>
            </a:r>
          </a:p>
          <a:p>
            <a:pPr>
              <a:lnSpc>
                <a:spcPct val="120000"/>
              </a:lnSpc>
            </a:pPr>
            <a:endParaRPr lang="fr-FR" sz="1600" dirty="0"/>
          </a:p>
          <a:p>
            <a:pPr>
              <a:lnSpc>
                <a:spcPct val="120000"/>
              </a:lnSpc>
            </a:pPr>
            <a:r>
              <a:rPr lang="fr-FR" sz="1600" dirty="0"/>
              <a:t>Pour répondre au maximum des besoins des entreprises, la société décline ses prestations sur quatre axes, couvrant ainsi tout le spectre d’utilisation des logiciels Office : </a:t>
            </a:r>
          </a:p>
          <a:p>
            <a:pPr>
              <a:lnSpc>
                <a:spcPct val="120000"/>
              </a:lnSpc>
            </a:pPr>
            <a:endParaRPr lang="fr-FR" sz="1600" dirty="0"/>
          </a:p>
          <a:p>
            <a:pPr marL="285750" lvl="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fr-FR" sz="1600" dirty="0"/>
              <a:t>L’expertise et l’analyse des systèmes d’information bureautique</a:t>
            </a:r>
          </a:p>
          <a:p>
            <a:pPr marL="285750" lvl="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F43B4F"/>
                </a:solidFill>
              </a:rPr>
              <a:t>La formation personnalisée sur site</a:t>
            </a:r>
          </a:p>
          <a:p>
            <a:pPr marL="285750" lvl="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fr-FR" sz="1600" dirty="0"/>
              <a:t>Le développement de procédures ou d’applications</a:t>
            </a:r>
          </a:p>
          <a:p>
            <a:pPr marL="285750" lvl="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fr-FR" sz="1600" dirty="0"/>
              <a:t>L’assistance au quotidien.</a:t>
            </a:r>
          </a:p>
          <a:p>
            <a:pPr marL="285750" lvl="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fr-FR" dirty="0"/>
          </a:p>
          <a:p>
            <a:pPr marL="285750" lvl="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fr-FR" dirty="0"/>
          </a:p>
          <a:p>
            <a:pPr lvl="0">
              <a:buClr>
                <a:srgbClr val="7030A0"/>
              </a:buClr>
            </a:pPr>
            <a:r>
              <a:rPr lang="fr-FR" b="1" dirty="0">
                <a:solidFill>
                  <a:srgbClr val="7030A0"/>
                </a:solidFill>
              </a:rPr>
              <a:t>DES EXPERTS CERTIFIÉS</a:t>
            </a:r>
          </a:p>
          <a:p>
            <a:pPr lvl="0">
              <a:buClr>
                <a:srgbClr val="7030A0"/>
              </a:buClr>
            </a:pPr>
            <a:endParaRPr lang="fr-FR" b="1" dirty="0">
              <a:solidFill>
                <a:srgbClr val="7030A0"/>
              </a:solidFill>
            </a:endParaRPr>
          </a:p>
          <a:p>
            <a:pPr>
              <a:lnSpc>
                <a:spcPct val="120000"/>
              </a:lnSpc>
              <a:buClr>
                <a:srgbClr val="7030A0"/>
              </a:buClr>
            </a:pPr>
            <a:r>
              <a:rPr lang="fr-FR" sz="1600" dirty="0"/>
              <a:t>Notre équipe est composée de personnalités issues des métiers de l’entreprise : achat, vente, direction, gestion, médical, informatique, communication.</a:t>
            </a:r>
          </a:p>
          <a:p>
            <a:pPr marL="0" lvl="1" indent="0">
              <a:lnSpc>
                <a:spcPct val="120000"/>
              </a:lnSpc>
              <a:buClr>
                <a:srgbClr val="7030A0"/>
              </a:buClr>
              <a:buNone/>
            </a:pPr>
            <a:r>
              <a:rPr lang="fr-FR" sz="1600" dirty="0"/>
              <a:t>La connaissance des contraintes, des rigidités et des impératifs des entreprises est une condition primordiale pour la compréhension des besoins.</a:t>
            </a:r>
          </a:p>
          <a:p>
            <a:pPr>
              <a:lnSpc>
                <a:spcPct val="120000"/>
              </a:lnSpc>
              <a:buClr>
                <a:srgbClr val="7030A0"/>
              </a:buClr>
            </a:pPr>
            <a:endParaRPr lang="fr-FR" sz="1600" dirty="0"/>
          </a:p>
          <a:p>
            <a:pPr>
              <a:lnSpc>
                <a:spcPct val="120000"/>
              </a:lnSpc>
              <a:buClr>
                <a:srgbClr val="7030A0"/>
              </a:buClr>
            </a:pPr>
            <a:r>
              <a:rPr lang="fr-FR" sz="1600" dirty="0"/>
              <a:t>En outre, chaque membre de l’équipe RETINIUM est expert dans son domaine informatique et présente la certification Microsoft Office Specialist dans son domaine.</a:t>
            </a:r>
          </a:p>
          <a:p>
            <a:pPr indent="0">
              <a:lnSpc>
                <a:spcPct val="120000"/>
              </a:lnSpc>
              <a:buClr>
                <a:srgbClr val="7030A0"/>
              </a:buClr>
              <a:buNone/>
            </a:pPr>
            <a:r>
              <a:rPr lang="fr-FR" sz="1600" dirty="0"/>
              <a:t>Cette dualité de compétences est le fondement de notre expertise et le garant d’une parfaite adéquation des solutions proposées aux besoins de nos clients.</a:t>
            </a:r>
          </a:p>
          <a:p>
            <a:pPr marL="285750" lvl="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4571DA-2ECB-488F-95C2-B571115B4832}"/>
              </a:ext>
            </a:extLst>
          </p:cNvPr>
          <p:cNvSpPr/>
          <p:nvPr/>
        </p:nvSpPr>
        <p:spPr>
          <a:xfrm>
            <a:off x="1417267" y="355739"/>
            <a:ext cx="4037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7030A0"/>
                </a:solidFill>
              </a:rPr>
              <a:t>PRÉSENTATION RETINIUM</a:t>
            </a:r>
          </a:p>
        </p:txBody>
      </p:sp>
    </p:spTree>
    <p:extLst>
      <p:ext uri="{BB962C8B-B14F-4D97-AF65-F5344CB8AC3E}">
        <p14:creationId xmlns:p14="http://schemas.microsoft.com/office/powerpoint/2010/main" val="2893177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8C7070-420C-4AC2-A832-9E28023768F1}"/>
              </a:ext>
            </a:extLst>
          </p:cNvPr>
          <p:cNvSpPr/>
          <p:nvPr/>
        </p:nvSpPr>
        <p:spPr>
          <a:xfrm>
            <a:off x="0" y="0"/>
            <a:ext cx="7559675" cy="10617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73A62B-1322-405E-B473-39E494D7FC11}"/>
              </a:ext>
            </a:extLst>
          </p:cNvPr>
          <p:cNvSpPr txBox="1"/>
          <p:nvPr/>
        </p:nvSpPr>
        <p:spPr>
          <a:xfrm>
            <a:off x="0" y="167371"/>
            <a:ext cx="610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ACCESS VBA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414157-64F3-4361-9384-7107F612F1FF}"/>
              </a:ext>
            </a:extLst>
          </p:cNvPr>
          <p:cNvSpPr txBox="1"/>
          <p:nvPr/>
        </p:nvSpPr>
        <p:spPr>
          <a:xfrm>
            <a:off x="6104965" y="13482"/>
            <a:ext cx="1454710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</a:rPr>
              <a:t>JOURNÉE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</a:rPr>
              <a:t>7h00</a:t>
            </a: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5798CC3F-61A1-42D8-9186-E225F376E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756088"/>
              </p:ext>
            </p:extLst>
          </p:nvPr>
        </p:nvGraphicFramePr>
        <p:xfrm>
          <a:off x="1210236" y="1229127"/>
          <a:ext cx="6024282" cy="158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4282">
                  <a:extLst>
                    <a:ext uri="{9D8B030D-6E8A-4147-A177-3AD203B41FA5}">
                      <a16:colId xmlns:a16="http://schemas.microsoft.com/office/drawing/2014/main" val="409437507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>
                          <a:solidFill>
                            <a:schemeClr val="accent4"/>
                          </a:solidFill>
                        </a:rPr>
                        <a:t>Apprendre à créer du code VBA sur Access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16023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solidFill>
                            <a:schemeClr val="accent4"/>
                          </a:solidFill>
                        </a:rPr>
                        <a:t>Les utilisateurs de MS Access connaissant déjà le logiciel et souhaitant s’ouvrir sur un autre monde,  celui de la programmation VBA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69394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solidFill>
                            <a:schemeClr val="accent4"/>
                          </a:solidFill>
                        </a:rPr>
                        <a:t>Un support de cours et des cas pratiques fournis sur clé USB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947054"/>
                  </a:ext>
                </a:extLst>
              </a:tr>
            </a:tbl>
          </a:graphicData>
        </a:graphic>
      </p:graphicFrame>
      <p:pic>
        <p:nvPicPr>
          <p:cNvPr id="10" name="Graphique 9" descr="Mille">
            <a:extLst>
              <a:ext uri="{FF2B5EF4-FFF2-40B4-BE49-F238E27FC236}">
                <a16:creationId xmlns:a16="http://schemas.microsoft.com/office/drawing/2014/main" id="{F5BE1AFF-D53F-43C7-8DE4-234592CF6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798" y="1340420"/>
            <a:ext cx="396000" cy="396000"/>
          </a:xfrm>
          <a:prstGeom prst="rect">
            <a:avLst/>
          </a:prstGeom>
        </p:spPr>
      </p:pic>
      <p:pic>
        <p:nvPicPr>
          <p:cNvPr id="14" name="Graphique 13" descr="Public cible">
            <a:extLst>
              <a:ext uri="{FF2B5EF4-FFF2-40B4-BE49-F238E27FC236}">
                <a16:creationId xmlns:a16="http://schemas.microsoft.com/office/drawing/2014/main" id="{B9E11E1E-B20D-4A92-B07E-E4F23400B9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798" y="1885324"/>
            <a:ext cx="396000" cy="396000"/>
          </a:xfrm>
          <a:prstGeom prst="rect">
            <a:avLst/>
          </a:prstGeom>
        </p:spPr>
      </p:pic>
      <p:pic>
        <p:nvPicPr>
          <p:cNvPr id="16" name="Graphique 15" descr="Porte-documents">
            <a:extLst>
              <a:ext uri="{FF2B5EF4-FFF2-40B4-BE49-F238E27FC236}">
                <a16:creationId xmlns:a16="http://schemas.microsoft.com/office/drawing/2014/main" id="{A86BEE33-408B-492D-B77A-BE02C4939F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798" y="2430225"/>
            <a:ext cx="396000" cy="396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621826D-F5C1-491C-8DC7-ED4752088829}"/>
              </a:ext>
            </a:extLst>
          </p:cNvPr>
          <p:cNvSpPr txBox="1"/>
          <p:nvPr/>
        </p:nvSpPr>
        <p:spPr>
          <a:xfrm>
            <a:off x="414670" y="3210863"/>
            <a:ext cx="7145005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b="1" dirty="0">
              <a:solidFill>
                <a:schemeClr val="accent4"/>
              </a:solidFill>
            </a:endParaRPr>
          </a:p>
          <a:p>
            <a:r>
              <a:rPr lang="fr-FR" sz="1400" b="1" dirty="0">
                <a:solidFill>
                  <a:schemeClr val="accent4"/>
                </a:solidFill>
              </a:rPr>
              <a:t>PRÉSENTATION DES MACROS ET DE VBA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Le langage VBA &amp; Les macros d’Access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Environnement VB – organisation du travail</a:t>
            </a:r>
          </a:p>
          <a:p>
            <a:endParaRPr lang="fr-FR" sz="1400" b="1" dirty="0">
              <a:solidFill>
                <a:schemeClr val="accent4"/>
              </a:solidFill>
            </a:endParaRPr>
          </a:p>
          <a:p>
            <a:r>
              <a:rPr lang="fr-FR" sz="1400" b="1" dirty="0">
                <a:solidFill>
                  <a:schemeClr val="accent4"/>
                </a:solidFill>
              </a:rPr>
              <a:t>LE LANGAGE VBA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Modules – Procédures et fonctions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Variables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Structures conditionnelles – Boucles - Opérateurs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Règles d'écriture de code</a:t>
            </a:r>
          </a:p>
          <a:p>
            <a:endParaRPr lang="fr-FR" sz="1400" b="1" dirty="0">
              <a:solidFill>
                <a:schemeClr val="accent4"/>
              </a:solidFill>
            </a:endParaRPr>
          </a:p>
          <a:p>
            <a:r>
              <a:rPr lang="fr-FR" sz="1400" b="1" dirty="0">
                <a:solidFill>
                  <a:schemeClr val="accent4"/>
                </a:solidFill>
              </a:rPr>
              <a:t>PROGRAMMATION OBJET SOUS ACCESS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Le modèle objet d’Access - Principes d'utilisation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Intégration dans les formulaires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Pilotage et navigation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Intégration dans les états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Nombreuses applications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Astuces et « conseils de routier » !</a:t>
            </a:r>
          </a:p>
          <a:p>
            <a:endParaRPr lang="fr-FR" sz="1400" b="1" dirty="0">
              <a:solidFill>
                <a:schemeClr val="accent4"/>
              </a:solidFill>
            </a:endParaRPr>
          </a:p>
          <a:p>
            <a:r>
              <a:rPr lang="fr-FR" sz="1400" b="1" dirty="0">
                <a:solidFill>
                  <a:schemeClr val="accent4"/>
                </a:solidFill>
              </a:rPr>
              <a:t>LES OBJETS D’ACCESS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Objet </a:t>
            </a:r>
            <a:r>
              <a:rPr lang="fr-FR" sz="1400" dirty="0" err="1"/>
              <a:t>Tabledefs</a:t>
            </a:r>
            <a:endParaRPr lang="fr-FR" sz="1400" dirty="0"/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Objet </a:t>
            </a:r>
            <a:r>
              <a:rPr lang="fr-FR" sz="1400" dirty="0" err="1"/>
              <a:t>Querys</a:t>
            </a:r>
            <a:endParaRPr lang="fr-FR" sz="1400" dirty="0"/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Objets Forms et reports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Objet </a:t>
            </a:r>
            <a:r>
              <a:rPr lang="fr-FR" sz="1400" dirty="0" err="1"/>
              <a:t>Recordset</a:t>
            </a:r>
            <a:endParaRPr lang="fr-FR" sz="1400" dirty="0"/>
          </a:p>
          <a:p>
            <a:endParaRPr lang="fr-FR" sz="1400" b="1" dirty="0">
              <a:solidFill>
                <a:schemeClr val="accent4"/>
              </a:solidFill>
            </a:endParaRPr>
          </a:p>
          <a:p>
            <a:r>
              <a:rPr lang="fr-FR" sz="1400" b="1" dirty="0">
                <a:solidFill>
                  <a:schemeClr val="accent4"/>
                </a:solidFill>
              </a:rPr>
              <a:t>EXEMPLES D’APPLICATION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Création de petits utilitaires</a:t>
            </a:r>
          </a:p>
          <a:p>
            <a:pPr marL="627063" lvl="1" indent="-265113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Création d’une application</a:t>
            </a:r>
          </a:p>
          <a:p>
            <a:r>
              <a:rPr lang="fr-FR" dirty="0"/>
              <a:t> </a:t>
            </a:r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664815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8C7070-420C-4AC2-A832-9E28023768F1}"/>
              </a:ext>
            </a:extLst>
          </p:cNvPr>
          <p:cNvSpPr/>
          <p:nvPr/>
        </p:nvSpPr>
        <p:spPr>
          <a:xfrm>
            <a:off x="0" y="0"/>
            <a:ext cx="7559675" cy="10617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73A62B-1322-405E-B473-39E494D7FC11}"/>
              </a:ext>
            </a:extLst>
          </p:cNvPr>
          <p:cNvSpPr txBox="1"/>
          <p:nvPr/>
        </p:nvSpPr>
        <p:spPr>
          <a:xfrm>
            <a:off x="177421" y="167371"/>
            <a:ext cx="5390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OUTLOOK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414157-64F3-4361-9384-7107F612F1FF}"/>
              </a:ext>
            </a:extLst>
          </p:cNvPr>
          <p:cNvSpPr txBox="1"/>
          <p:nvPr/>
        </p:nvSpPr>
        <p:spPr>
          <a:xfrm>
            <a:off x="6104965" y="13482"/>
            <a:ext cx="1454710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</a:rPr>
              <a:t>ATELIER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</a:rPr>
              <a:t>3h30</a:t>
            </a: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5798CC3F-61A1-42D8-9186-E225F376E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817263"/>
              </p:ext>
            </p:extLst>
          </p:nvPr>
        </p:nvGraphicFramePr>
        <p:xfrm>
          <a:off x="1210236" y="1229127"/>
          <a:ext cx="6024282" cy="158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4282">
                  <a:extLst>
                    <a:ext uri="{9D8B030D-6E8A-4147-A177-3AD203B41FA5}">
                      <a16:colId xmlns:a16="http://schemas.microsoft.com/office/drawing/2014/main" val="409437507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>
                          <a:solidFill>
                            <a:schemeClr val="accent1"/>
                          </a:solidFill>
                        </a:rPr>
                        <a:t>Améliorer son efficacité avec Outlook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16023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solidFill>
                            <a:schemeClr val="accent1"/>
                          </a:solidFill>
                        </a:rPr>
                        <a:t>Toutes personnes souhaitant se perfectionner dans l'utilisation de la messagerie Outlook et l'utilisant déjà au quotidien</a:t>
                      </a:r>
                      <a:endParaRPr lang="fr-FR" sz="16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69394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solidFill>
                            <a:schemeClr val="accent1"/>
                          </a:solidFill>
                        </a:rPr>
                        <a:t>Un support de cours et des cas pratiques fournis sur clé USB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947054"/>
                  </a:ext>
                </a:extLst>
              </a:tr>
            </a:tbl>
          </a:graphicData>
        </a:graphic>
      </p:graphicFrame>
      <p:pic>
        <p:nvPicPr>
          <p:cNvPr id="10" name="Graphique 9" descr="Mille">
            <a:extLst>
              <a:ext uri="{FF2B5EF4-FFF2-40B4-BE49-F238E27FC236}">
                <a16:creationId xmlns:a16="http://schemas.microsoft.com/office/drawing/2014/main" id="{F5BE1AFF-D53F-43C7-8DE4-234592CF6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798" y="1340420"/>
            <a:ext cx="396000" cy="396000"/>
          </a:xfrm>
          <a:prstGeom prst="rect">
            <a:avLst/>
          </a:prstGeom>
        </p:spPr>
      </p:pic>
      <p:pic>
        <p:nvPicPr>
          <p:cNvPr id="14" name="Graphique 13" descr="Public cible">
            <a:extLst>
              <a:ext uri="{FF2B5EF4-FFF2-40B4-BE49-F238E27FC236}">
                <a16:creationId xmlns:a16="http://schemas.microsoft.com/office/drawing/2014/main" id="{B9E11E1E-B20D-4A92-B07E-E4F23400B9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798" y="1939916"/>
            <a:ext cx="396000" cy="396000"/>
          </a:xfrm>
          <a:prstGeom prst="rect">
            <a:avLst/>
          </a:prstGeom>
        </p:spPr>
      </p:pic>
      <p:pic>
        <p:nvPicPr>
          <p:cNvPr id="16" name="Graphique 15" descr="Porte-documents">
            <a:extLst>
              <a:ext uri="{FF2B5EF4-FFF2-40B4-BE49-F238E27FC236}">
                <a16:creationId xmlns:a16="http://schemas.microsoft.com/office/drawing/2014/main" id="{A86BEE33-408B-492D-B77A-BE02C4939F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798" y="2594001"/>
            <a:ext cx="396000" cy="396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621826D-F5C1-491C-8DC7-ED4752088829}"/>
              </a:ext>
            </a:extLst>
          </p:cNvPr>
          <p:cNvSpPr txBox="1"/>
          <p:nvPr/>
        </p:nvSpPr>
        <p:spPr>
          <a:xfrm>
            <a:off x="414670" y="3047087"/>
            <a:ext cx="6968769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7063" lvl="1" indent="-265113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r-FR" sz="1400" dirty="0"/>
          </a:p>
          <a:p>
            <a:r>
              <a:rPr lang="fr-FR" sz="1400" b="1" dirty="0">
                <a:solidFill>
                  <a:schemeClr val="accent1"/>
                </a:solidFill>
              </a:rPr>
              <a:t>RECHERCHE D'EFFICACITE (TOUT AU LONG DE LA SESSION)	</a:t>
            </a:r>
          </a:p>
          <a:p>
            <a:pPr marL="627063" lvl="1" indent="-26511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Utilisation des touches de raccourcis</a:t>
            </a:r>
          </a:p>
          <a:p>
            <a:pPr marL="627063" lvl="1" indent="-26511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Formats de textes et paragraphes : astuces et raccourcis</a:t>
            </a:r>
          </a:p>
          <a:p>
            <a:pPr marL="627063" lvl="1" indent="-26511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Outils de vérification</a:t>
            </a:r>
          </a:p>
          <a:p>
            <a:r>
              <a:rPr lang="fr-FR" dirty="0"/>
              <a:t> </a:t>
            </a:r>
          </a:p>
          <a:p>
            <a:r>
              <a:rPr lang="fr-FR" sz="1400" b="1" dirty="0">
                <a:solidFill>
                  <a:schemeClr val="accent1"/>
                </a:solidFill>
              </a:rPr>
              <a:t>COMPTES DE MESSAGERIE</a:t>
            </a:r>
          </a:p>
          <a:p>
            <a:pPr marL="627063" lvl="1" indent="-26511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Notions de "culture générale" sur la création et le fonctionnement des comptes</a:t>
            </a:r>
          </a:p>
          <a:p>
            <a:pPr marL="627063" lvl="1" indent="-26511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Création et gestion des comptes</a:t>
            </a:r>
          </a:p>
          <a:p>
            <a:r>
              <a:rPr lang="fr-FR" dirty="0"/>
              <a:t> </a:t>
            </a:r>
          </a:p>
          <a:p>
            <a:r>
              <a:rPr lang="fr-FR" sz="1400" b="1" dirty="0">
                <a:solidFill>
                  <a:schemeClr val="accent1"/>
                </a:solidFill>
              </a:rPr>
              <a:t>VISUALISATION DES MESSAGES</a:t>
            </a:r>
          </a:p>
          <a:p>
            <a:pPr marL="627063" lvl="1" indent="-26511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Types d'affichage</a:t>
            </a:r>
          </a:p>
          <a:p>
            <a:pPr marL="627063" lvl="1" indent="-26511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Modification des listes de présentation</a:t>
            </a:r>
          </a:p>
          <a:p>
            <a:pPr marL="627063" lvl="1" indent="-26511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Gestion des indicateurs</a:t>
            </a:r>
          </a:p>
          <a:p>
            <a:r>
              <a:rPr lang="fr-FR" dirty="0"/>
              <a:t> </a:t>
            </a:r>
          </a:p>
          <a:p>
            <a:r>
              <a:rPr lang="fr-FR" sz="1400" b="1" dirty="0">
                <a:solidFill>
                  <a:schemeClr val="accent1"/>
                </a:solidFill>
              </a:rPr>
              <a:t>ORGANISATION DES MESSAGES</a:t>
            </a:r>
          </a:p>
          <a:p>
            <a:pPr marL="627063" lvl="1" indent="-26511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Gestion des dossiers</a:t>
            </a:r>
          </a:p>
          <a:p>
            <a:pPr marL="627063" lvl="1" indent="-26511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Règles automatiques et alertes</a:t>
            </a:r>
          </a:p>
          <a:p>
            <a:pPr marL="627063" lvl="1" indent="-26511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Classements graphiques &amp; Filtres</a:t>
            </a:r>
          </a:p>
          <a:p>
            <a:r>
              <a:rPr lang="fr-FR" dirty="0"/>
              <a:t> </a:t>
            </a:r>
          </a:p>
          <a:p>
            <a:r>
              <a:rPr lang="fr-FR" sz="1400" b="1" dirty="0">
                <a:solidFill>
                  <a:schemeClr val="accent1"/>
                </a:solidFill>
              </a:rPr>
              <a:t>TACHES</a:t>
            </a:r>
          </a:p>
          <a:p>
            <a:pPr marL="627063" lvl="1" indent="-26511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Création et gestion des tâches</a:t>
            </a:r>
          </a:p>
          <a:p>
            <a:r>
              <a:rPr lang="fr-FR" dirty="0"/>
              <a:t> </a:t>
            </a:r>
          </a:p>
          <a:p>
            <a:r>
              <a:rPr lang="fr-FR" sz="1400" b="1" dirty="0">
                <a:solidFill>
                  <a:schemeClr val="accent1"/>
                </a:solidFill>
              </a:rPr>
              <a:t>CALENDRIERS</a:t>
            </a:r>
          </a:p>
          <a:p>
            <a:pPr marL="627063" lvl="1" indent="-26511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Gestion des calendriers et des rendez-vous</a:t>
            </a:r>
          </a:p>
          <a:p>
            <a:pPr marL="627063" lvl="1" indent="-26511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Règles de visualisation et de planification </a:t>
            </a:r>
          </a:p>
          <a:p>
            <a:r>
              <a:rPr lang="fr-FR" dirty="0"/>
              <a:t> </a:t>
            </a:r>
          </a:p>
          <a:p>
            <a:r>
              <a:rPr lang="fr-FR" sz="1400" b="1" dirty="0">
                <a:solidFill>
                  <a:schemeClr val="accent1"/>
                </a:solidFill>
              </a:rPr>
              <a:t>CARNET D'ADRESSES</a:t>
            </a:r>
          </a:p>
          <a:p>
            <a:pPr marL="627063" lvl="1" indent="-26511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Gestion des contacts</a:t>
            </a:r>
          </a:p>
          <a:p>
            <a:r>
              <a:rPr lang="fr-FR" dirty="0"/>
              <a:t> </a:t>
            </a:r>
          </a:p>
          <a:p>
            <a:r>
              <a:rPr lang="fr-FR" sz="1400" b="1" dirty="0">
                <a:solidFill>
                  <a:schemeClr val="accent1"/>
                </a:solidFill>
              </a:rPr>
              <a:t>NOTES</a:t>
            </a:r>
          </a:p>
          <a:p>
            <a:pPr marL="627063" lvl="1" indent="-26511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Gestion des post-it</a:t>
            </a:r>
          </a:p>
          <a:p>
            <a:pPr marL="627063" lvl="1" indent="-265113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fr-FR" sz="1400" dirty="0"/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456089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8C7070-420C-4AC2-A832-9E28023768F1}"/>
              </a:ext>
            </a:extLst>
          </p:cNvPr>
          <p:cNvSpPr/>
          <p:nvPr/>
        </p:nvSpPr>
        <p:spPr>
          <a:xfrm>
            <a:off x="0" y="0"/>
            <a:ext cx="7559675" cy="10617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73A62B-1322-405E-B473-39E494D7FC11}"/>
              </a:ext>
            </a:extLst>
          </p:cNvPr>
          <p:cNvSpPr txBox="1"/>
          <p:nvPr/>
        </p:nvSpPr>
        <p:spPr>
          <a:xfrm>
            <a:off x="177421" y="167371"/>
            <a:ext cx="5677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POWER BI POUR EXCEL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414157-64F3-4361-9384-7107F612F1FF}"/>
              </a:ext>
            </a:extLst>
          </p:cNvPr>
          <p:cNvSpPr txBox="1"/>
          <p:nvPr/>
        </p:nvSpPr>
        <p:spPr>
          <a:xfrm>
            <a:off x="6104965" y="13482"/>
            <a:ext cx="1454710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</a:rPr>
              <a:t>JOURNÉE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</a:rPr>
              <a:t>7h00</a:t>
            </a: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5798CC3F-61A1-42D8-9186-E225F376E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360015"/>
              </p:ext>
            </p:extLst>
          </p:nvPr>
        </p:nvGraphicFramePr>
        <p:xfrm>
          <a:off x="1210236" y="1351242"/>
          <a:ext cx="6024282" cy="15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4282">
                  <a:extLst>
                    <a:ext uri="{9D8B030D-6E8A-4147-A177-3AD203B41FA5}">
                      <a16:colId xmlns:a16="http://schemas.microsoft.com/office/drawing/2014/main" val="409437507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Pouvoir créer des outils d’analyse grâce à Power BI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16023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Toutes personnes souhaitant analyser des données dans Excel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69394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Un support de cours et des cas pratiques fournis sur clé USB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947054"/>
                  </a:ext>
                </a:extLst>
              </a:tr>
            </a:tbl>
          </a:graphicData>
        </a:graphic>
      </p:graphicFrame>
      <p:pic>
        <p:nvPicPr>
          <p:cNvPr id="10" name="Graphique 9" descr="Mille">
            <a:extLst>
              <a:ext uri="{FF2B5EF4-FFF2-40B4-BE49-F238E27FC236}">
                <a16:creationId xmlns:a16="http://schemas.microsoft.com/office/drawing/2014/main" id="{F5BE1AFF-D53F-43C7-8DE4-234592CF6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798" y="1340420"/>
            <a:ext cx="396000" cy="396000"/>
          </a:xfrm>
          <a:prstGeom prst="rect">
            <a:avLst/>
          </a:prstGeom>
        </p:spPr>
      </p:pic>
      <p:pic>
        <p:nvPicPr>
          <p:cNvPr id="14" name="Graphique 13" descr="Public cible">
            <a:extLst>
              <a:ext uri="{FF2B5EF4-FFF2-40B4-BE49-F238E27FC236}">
                <a16:creationId xmlns:a16="http://schemas.microsoft.com/office/drawing/2014/main" id="{B9E11E1E-B20D-4A92-B07E-E4F23400B9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798" y="1885324"/>
            <a:ext cx="396000" cy="396000"/>
          </a:xfrm>
          <a:prstGeom prst="rect">
            <a:avLst/>
          </a:prstGeom>
        </p:spPr>
      </p:pic>
      <p:pic>
        <p:nvPicPr>
          <p:cNvPr id="16" name="Graphique 15" descr="Porte-documents">
            <a:extLst>
              <a:ext uri="{FF2B5EF4-FFF2-40B4-BE49-F238E27FC236}">
                <a16:creationId xmlns:a16="http://schemas.microsoft.com/office/drawing/2014/main" id="{A86BEE33-408B-492D-B77A-BE02C4939F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798" y="2430225"/>
            <a:ext cx="396000" cy="396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621826D-F5C1-491C-8DC7-ED4752088829}"/>
              </a:ext>
            </a:extLst>
          </p:cNvPr>
          <p:cNvSpPr txBox="1"/>
          <p:nvPr/>
        </p:nvSpPr>
        <p:spPr>
          <a:xfrm>
            <a:off x="382136" y="3128975"/>
            <a:ext cx="7028597" cy="7602081"/>
          </a:xfrm>
          <a:prstGeom prst="rect">
            <a:avLst/>
          </a:prstGeom>
          <a:noFill/>
        </p:spPr>
        <p:txBody>
          <a:bodyPr wrap="square" numCol="1" spcCol="180000" rtlCol="0">
            <a:spAutoFit/>
          </a:bodyPr>
          <a:lstStyle/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fr-FR" sz="1200" dirty="0"/>
          </a:p>
          <a:p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 DE POWER BI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L’environnement Power BI dans Excel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Les différences avec Power BI Desktop et Power BI Services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Les cas d’utilisation, exemples</a:t>
            </a:r>
          </a:p>
          <a:p>
            <a:endParaRPr lang="fr-F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 QUERY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Découverte de l’environnement de requêtes Power Query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Récupérer des données issues de sources différentes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Transformation des données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Fusion et consolidation de données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Introduction au langage M</a:t>
            </a:r>
          </a:p>
          <a:p>
            <a:endParaRPr lang="fr-F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 PIVOT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Découverte de l’environnement Power Pivot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Création de relations entre les tables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Création de mesures grâce au langage DAX</a:t>
            </a:r>
          </a:p>
          <a:p>
            <a:endParaRPr lang="fr-F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TCD, POWER VIEW ET POWER MAP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Création de </a:t>
            </a:r>
            <a:r>
              <a:rPr lang="fr-FR" sz="1400" dirty="0" err="1"/>
              <a:t>TCDs</a:t>
            </a:r>
            <a:r>
              <a:rPr lang="fr-FR" sz="1400" dirty="0"/>
              <a:t> à partir de données du modèle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Ajout de filtres croisés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Découverte de Power </a:t>
            </a:r>
            <a:r>
              <a:rPr lang="fr-FR" sz="1400" dirty="0" err="1"/>
              <a:t>View</a:t>
            </a:r>
            <a:r>
              <a:rPr lang="fr-FR" sz="1400" dirty="0"/>
              <a:t>, création de rapports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Découverte de Power </a:t>
            </a:r>
            <a:r>
              <a:rPr lang="fr-FR" sz="1400" dirty="0" err="1"/>
              <a:t>Map</a:t>
            </a:r>
            <a:r>
              <a:rPr lang="fr-FR" sz="1400" dirty="0"/>
              <a:t>, création de visuels</a:t>
            </a:r>
          </a:p>
          <a:p>
            <a:endParaRPr lang="fr-F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EXEMPLES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Construction d’un tableau de bord Power BI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Exemples divers proposés par les stagiaires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819150" lvl="2">
              <a:buClr>
                <a:schemeClr val="accent5"/>
              </a:buClr>
            </a:pPr>
            <a:endParaRPr lang="fr-FR" sz="1200" dirty="0"/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fr-FR" sz="1200" dirty="0"/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141007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8C7070-420C-4AC2-A832-9E28023768F1}"/>
              </a:ext>
            </a:extLst>
          </p:cNvPr>
          <p:cNvSpPr/>
          <p:nvPr/>
        </p:nvSpPr>
        <p:spPr>
          <a:xfrm>
            <a:off x="0" y="0"/>
            <a:ext cx="7559675" cy="10617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73A62B-1322-405E-B473-39E494D7FC11}"/>
              </a:ext>
            </a:extLst>
          </p:cNvPr>
          <p:cNvSpPr txBox="1"/>
          <p:nvPr/>
        </p:nvSpPr>
        <p:spPr>
          <a:xfrm>
            <a:off x="177421" y="167371"/>
            <a:ext cx="5390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POWER BI INITIATION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414157-64F3-4361-9384-7107F612F1FF}"/>
              </a:ext>
            </a:extLst>
          </p:cNvPr>
          <p:cNvSpPr txBox="1"/>
          <p:nvPr/>
        </p:nvSpPr>
        <p:spPr>
          <a:xfrm>
            <a:off x="6104965" y="13482"/>
            <a:ext cx="1454710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</a:rPr>
              <a:t>JOURNÉE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</a:rPr>
              <a:t>7h00</a:t>
            </a: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5798CC3F-61A1-42D8-9186-E225F376E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052774"/>
              </p:ext>
            </p:extLst>
          </p:nvPr>
        </p:nvGraphicFramePr>
        <p:xfrm>
          <a:off x="1210236" y="1229127"/>
          <a:ext cx="6024282" cy="158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4282">
                  <a:extLst>
                    <a:ext uri="{9D8B030D-6E8A-4147-A177-3AD203B41FA5}">
                      <a16:colId xmlns:a16="http://schemas.microsoft.com/office/drawing/2014/main" val="409437507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Utiliser les techniques appropriées pour construire des visualisations de données sophistiquées issues de différentes sources de données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16023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Toutes personnes souhaitant mettre en place des tableaux de bord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69394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Un support de cours et des cas pratiques fournis sur clé USB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947054"/>
                  </a:ext>
                </a:extLst>
              </a:tr>
            </a:tbl>
          </a:graphicData>
        </a:graphic>
      </p:graphicFrame>
      <p:pic>
        <p:nvPicPr>
          <p:cNvPr id="10" name="Graphique 9" descr="Mille">
            <a:extLst>
              <a:ext uri="{FF2B5EF4-FFF2-40B4-BE49-F238E27FC236}">
                <a16:creationId xmlns:a16="http://schemas.microsoft.com/office/drawing/2014/main" id="{F5BE1AFF-D53F-43C7-8DE4-234592CF6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798" y="1340420"/>
            <a:ext cx="396000" cy="396000"/>
          </a:xfrm>
          <a:prstGeom prst="rect">
            <a:avLst/>
          </a:prstGeom>
        </p:spPr>
      </p:pic>
      <p:pic>
        <p:nvPicPr>
          <p:cNvPr id="14" name="Graphique 13" descr="Public cible">
            <a:extLst>
              <a:ext uri="{FF2B5EF4-FFF2-40B4-BE49-F238E27FC236}">
                <a16:creationId xmlns:a16="http://schemas.microsoft.com/office/drawing/2014/main" id="{B9E11E1E-B20D-4A92-B07E-E4F23400B9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798" y="1885324"/>
            <a:ext cx="396000" cy="396000"/>
          </a:xfrm>
          <a:prstGeom prst="rect">
            <a:avLst/>
          </a:prstGeom>
        </p:spPr>
      </p:pic>
      <p:pic>
        <p:nvPicPr>
          <p:cNvPr id="16" name="Graphique 15" descr="Porte-documents">
            <a:extLst>
              <a:ext uri="{FF2B5EF4-FFF2-40B4-BE49-F238E27FC236}">
                <a16:creationId xmlns:a16="http://schemas.microsoft.com/office/drawing/2014/main" id="{A86BEE33-408B-492D-B77A-BE02C4939F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798" y="2430225"/>
            <a:ext cx="396000" cy="396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621826D-F5C1-491C-8DC7-ED4752088829}"/>
              </a:ext>
            </a:extLst>
          </p:cNvPr>
          <p:cNvSpPr txBox="1"/>
          <p:nvPr/>
        </p:nvSpPr>
        <p:spPr>
          <a:xfrm>
            <a:off x="150126" y="3128975"/>
            <a:ext cx="7260608" cy="9417963"/>
          </a:xfrm>
          <a:prstGeom prst="rect">
            <a:avLst/>
          </a:prstGeom>
          <a:noFill/>
        </p:spPr>
        <p:txBody>
          <a:bodyPr wrap="square" numCol="2" spcCol="180000" rtlCol="0">
            <a:spAutoFit/>
          </a:bodyPr>
          <a:lstStyle/>
          <a:p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TERMES ET CONCEPTS DES OUTILS D'AIDE À LA DÉCISION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Présentation de la suite Power BI : Power BI Desktop, Power BI Services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Définir les objectifs de l'analyse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Clarifier les principaux concepts : modèle de données, relations, dimensions, indicateurs, mesure, hiérarchie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Modéliser l'information et construire un schéma relationnel robuste et dynamique</a:t>
            </a:r>
          </a:p>
          <a:p>
            <a:endParaRPr lang="fr-F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IMPORTER ET TRANSFORMER DES DONNÉES (POWER QUERY)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Importer des données depuis un fichier (txt, csv, </a:t>
            </a:r>
            <a:r>
              <a:rPr lang="fr-FR" sz="1400" dirty="0" err="1"/>
              <a:t>xls</a:t>
            </a:r>
            <a:r>
              <a:rPr lang="fr-FR" sz="1400" dirty="0"/>
              <a:t>, …), un dossier ou un site Web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Combiner des tableaux de données par fusion ou ajout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Transformer les données :</a:t>
            </a:r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fr-FR" sz="1200" dirty="0"/>
              <a:t>Supprimer des lignes ou colonnes</a:t>
            </a:r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fr-FR" sz="1200" dirty="0"/>
              <a:t>Fractionner, fusionner</a:t>
            </a:r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fr-FR" sz="1200" dirty="0"/>
              <a:t>Défaire un tableau croisé dynamique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Générer automatiquement des dates (calendrier universel)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Copier une requête en langage "M" dans l'éditeur avancé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r-F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METTRE EN RELATION ET COMPLÉTER LES DONNÉES POUR LES ANALYSER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Importer des données :</a:t>
            </a:r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fr-FR" sz="1200" dirty="0"/>
              <a:t>Importer depuis </a:t>
            </a:r>
            <a:r>
              <a:rPr lang="fr-FR" sz="1200" dirty="0" err="1"/>
              <a:t>PowerQuery</a:t>
            </a:r>
            <a:endParaRPr lang="fr-FR" sz="1200" dirty="0"/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fr-FR" sz="1200" dirty="0"/>
              <a:t>Filtrer les données lors de l'import</a:t>
            </a:r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fr-FR" sz="1200" dirty="0"/>
              <a:t>Modifier les propriétés de connexion et actualiser les données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Bâtir le modèle relationnel :</a:t>
            </a:r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fr-FR" sz="1200" dirty="0"/>
              <a:t>Ajouter des colonnes calculées en langage DAX</a:t>
            </a:r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fr-FR" sz="1200" dirty="0"/>
              <a:t>Afficher la vue Diagramme</a:t>
            </a:r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fr-FR" sz="1200" dirty="0"/>
              <a:t>Définir les relations et les hiérarchies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Compléter les données :</a:t>
            </a:r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fr-FR" sz="1200" dirty="0"/>
              <a:t>Exploiter les principales fonctions DAX</a:t>
            </a:r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fr-FR" sz="1200" dirty="0"/>
              <a:t>Ajouter des nouvelles mesures ou champs calculés</a:t>
            </a:r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fr-FR" sz="1200" dirty="0"/>
              <a:t>Notion de filtre et de contexte</a:t>
            </a:r>
          </a:p>
          <a:p>
            <a:endParaRPr lang="fr-F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METTRE EN PLACE DES VISUALISATIONS DE DONNÉES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Créer des visuels : tableaux, graphiques, cartes …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Gérer les interactions entre éléments visuels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Gestion des filtres développeurs vs utilisateurs</a:t>
            </a:r>
          </a:p>
          <a:p>
            <a:endParaRPr lang="fr-F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GÉRER ET ADMINISTRER LE PARTAGE DE RAPPORTS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Utilisation de la notion de « rôle » pour la gestion de la sécurité des données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Publication d’un rapport et d’un jeu de données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Partage et administration</a:t>
            </a:r>
          </a:p>
          <a:p>
            <a:endParaRPr lang="fr-FR" dirty="0"/>
          </a:p>
          <a:p>
            <a:pPr marL="627063" lvl="1" indent="-265113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fr-FR" sz="1400" dirty="0"/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038799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8C7070-420C-4AC2-A832-9E28023768F1}"/>
              </a:ext>
            </a:extLst>
          </p:cNvPr>
          <p:cNvSpPr/>
          <p:nvPr/>
        </p:nvSpPr>
        <p:spPr>
          <a:xfrm>
            <a:off x="0" y="0"/>
            <a:ext cx="7559675" cy="10617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73A62B-1322-405E-B473-39E494D7FC11}"/>
              </a:ext>
            </a:extLst>
          </p:cNvPr>
          <p:cNvSpPr txBox="1"/>
          <p:nvPr/>
        </p:nvSpPr>
        <p:spPr>
          <a:xfrm>
            <a:off x="177421" y="167371"/>
            <a:ext cx="5390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POWER BI AVANCÉ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414157-64F3-4361-9384-7107F612F1FF}"/>
              </a:ext>
            </a:extLst>
          </p:cNvPr>
          <p:cNvSpPr txBox="1"/>
          <p:nvPr/>
        </p:nvSpPr>
        <p:spPr>
          <a:xfrm>
            <a:off x="6104965" y="13482"/>
            <a:ext cx="1454710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</a:rPr>
              <a:t>JOURNÉE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</a:rPr>
              <a:t>7h00</a:t>
            </a: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5798CC3F-61A1-42D8-9186-E225F376E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348242"/>
              </p:ext>
            </p:extLst>
          </p:nvPr>
        </p:nvGraphicFramePr>
        <p:xfrm>
          <a:off x="1210236" y="1229127"/>
          <a:ext cx="6024282" cy="158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4282">
                  <a:extLst>
                    <a:ext uri="{9D8B030D-6E8A-4147-A177-3AD203B41FA5}">
                      <a16:colId xmlns:a16="http://schemas.microsoft.com/office/drawing/2014/main" val="409437507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Utiliser les techniques appropriées pour construire des visualisations de données sophistiquées issues de différentes sources de données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16023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Toutes personnes souhaitant mettre en place des tableaux de bord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69394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Un support de cours et des cas pratiques fournis sur clé USB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947054"/>
                  </a:ext>
                </a:extLst>
              </a:tr>
            </a:tbl>
          </a:graphicData>
        </a:graphic>
      </p:graphicFrame>
      <p:pic>
        <p:nvPicPr>
          <p:cNvPr id="10" name="Graphique 9" descr="Mille">
            <a:extLst>
              <a:ext uri="{FF2B5EF4-FFF2-40B4-BE49-F238E27FC236}">
                <a16:creationId xmlns:a16="http://schemas.microsoft.com/office/drawing/2014/main" id="{F5BE1AFF-D53F-43C7-8DE4-234592CF6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798" y="1340420"/>
            <a:ext cx="396000" cy="396000"/>
          </a:xfrm>
          <a:prstGeom prst="rect">
            <a:avLst/>
          </a:prstGeom>
        </p:spPr>
      </p:pic>
      <p:pic>
        <p:nvPicPr>
          <p:cNvPr id="14" name="Graphique 13" descr="Public cible">
            <a:extLst>
              <a:ext uri="{FF2B5EF4-FFF2-40B4-BE49-F238E27FC236}">
                <a16:creationId xmlns:a16="http://schemas.microsoft.com/office/drawing/2014/main" id="{B9E11E1E-B20D-4A92-B07E-E4F23400B9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798" y="1885324"/>
            <a:ext cx="396000" cy="396000"/>
          </a:xfrm>
          <a:prstGeom prst="rect">
            <a:avLst/>
          </a:prstGeom>
        </p:spPr>
      </p:pic>
      <p:pic>
        <p:nvPicPr>
          <p:cNvPr id="16" name="Graphique 15" descr="Porte-documents">
            <a:extLst>
              <a:ext uri="{FF2B5EF4-FFF2-40B4-BE49-F238E27FC236}">
                <a16:creationId xmlns:a16="http://schemas.microsoft.com/office/drawing/2014/main" id="{A86BEE33-408B-492D-B77A-BE02C4939F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798" y="2430225"/>
            <a:ext cx="396000" cy="396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621826D-F5C1-491C-8DC7-ED4752088829}"/>
              </a:ext>
            </a:extLst>
          </p:cNvPr>
          <p:cNvSpPr txBox="1"/>
          <p:nvPr/>
        </p:nvSpPr>
        <p:spPr>
          <a:xfrm>
            <a:off x="150126" y="3019791"/>
            <a:ext cx="7260608" cy="9417963"/>
          </a:xfrm>
          <a:prstGeom prst="rect">
            <a:avLst/>
          </a:prstGeom>
          <a:noFill/>
        </p:spPr>
        <p:txBody>
          <a:bodyPr wrap="square" numCol="2" spcCol="180000" rtlCol="0">
            <a:spAutoFit/>
          </a:bodyPr>
          <a:lstStyle/>
          <a:p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TERMES ET CONCEPTS DES OUTILS D'AIDE À LA DÉCISION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Présentation de la suite Power BI : Power BI Desktop, Power BI Services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Définir les objectifs de l'analyse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Clarifier les principaux concepts : modèle de données, relations, dimensions, indicateurs, mesure, hiérarchie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Modéliser l'information et construire un schéma relationnel robuste et dynamique</a:t>
            </a:r>
          </a:p>
          <a:p>
            <a:endParaRPr lang="fr-F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IMPORTER ET TRANSFORMER DES DONNÉES (POWER QUERY)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Importer des données depuis un fichier (txt, csv, </a:t>
            </a:r>
            <a:r>
              <a:rPr lang="fr-FR" sz="1400" dirty="0" err="1"/>
              <a:t>xls</a:t>
            </a:r>
            <a:r>
              <a:rPr lang="fr-FR" sz="1400" dirty="0"/>
              <a:t>, …), un dossier ou un site Web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Combiner des tableaux de données par fusion ou ajout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Transformer les données :</a:t>
            </a:r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fr-FR" sz="1200" dirty="0"/>
              <a:t>Supprimer des lignes ou colonnes</a:t>
            </a:r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fr-FR" sz="1200" dirty="0"/>
              <a:t>Fractionner, fusionner</a:t>
            </a:r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fr-FR" sz="1200" dirty="0"/>
              <a:t>Défaire un tableau croisé dynamique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Générer automatiquement des dates (calendrier universel)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Copier une requête en langage "M" dans l'éditeur avancé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r-F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METTRE EN RELATION ET COMPLÉTER LES DONNÉES POUR LES ANALYSER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Bâtir le modèle relationnel :</a:t>
            </a:r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fr-FR" sz="1200" dirty="0"/>
              <a:t>Ajouter des colonnes calculées en langage DAX</a:t>
            </a:r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fr-FR" sz="1200" dirty="0"/>
              <a:t>Afficher la vue Diagramme</a:t>
            </a:r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fr-FR" sz="1200" dirty="0"/>
              <a:t>Définir les relations et les hiérarchies</a:t>
            </a:r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Compléter les données :</a:t>
            </a:r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fr-FR" sz="1200" dirty="0"/>
              <a:t>Exploiter les principales fonctions DAX</a:t>
            </a:r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fr-FR" sz="1200" dirty="0"/>
              <a:t>Ajouter des nouvelles mesures ou champs calculés..</a:t>
            </a:r>
          </a:p>
          <a:p>
            <a:endParaRPr lang="fr-F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METTRE EN PLACE DES VISUALISATIONS DE DONNÉES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Créer des visuels : tableaux, graphiques, cartes …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Gérer les interactions entre éléments visuels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Gestion des filtres développeurs vs utilisateurs</a:t>
            </a:r>
          </a:p>
          <a:p>
            <a:endParaRPr lang="fr-F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GÉRER ET ADMINISTRER LE PARTAGE DE RAPPORTS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Utilisation de la notion de « rôle » pour la gestion de la sécurité des données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Publication d’un rapport et d’un jeu de données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Partage et administration</a:t>
            </a:r>
          </a:p>
          <a:p>
            <a:endParaRPr lang="fr-FR" dirty="0"/>
          </a:p>
          <a:p>
            <a:pPr marL="627063" lvl="1" indent="-265113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fr-FR" sz="1400" dirty="0"/>
          </a:p>
          <a:p>
            <a:endParaRPr lang="fr-FR" sz="1400" dirty="0"/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274669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8C7070-420C-4AC2-A832-9E28023768F1}"/>
              </a:ext>
            </a:extLst>
          </p:cNvPr>
          <p:cNvSpPr/>
          <p:nvPr/>
        </p:nvSpPr>
        <p:spPr>
          <a:xfrm>
            <a:off x="0" y="0"/>
            <a:ext cx="7559675" cy="10617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73A62B-1322-405E-B473-39E494D7FC11}"/>
              </a:ext>
            </a:extLst>
          </p:cNvPr>
          <p:cNvSpPr txBox="1"/>
          <p:nvPr/>
        </p:nvSpPr>
        <p:spPr>
          <a:xfrm>
            <a:off x="177421" y="167371"/>
            <a:ext cx="5677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PERFECTIONNEMENT DAX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414157-64F3-4361-9384-7107F612F1FF}"/>
              </a:ext>
            </a:extLst>
          </p:cNvPr>
          <p:cNvSpPr txBox="1"/>
          <p:nvPr/>
        </p:nvSpPr>
        <p:spPr>
          <a:xfrm>
            <a:off x="6104965" y="13482"/>
            <a:ext cx="1454710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</a:rPr>
              <a:t>JOURNÉE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</a:rPr>
              <a:t>7h00</a:t>
            </a: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5798CC3F-61A1-42D8-9186-E225F376E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863421"/>
              </p:ext>
            </p:extLst>
          </p:nvPr>
        </p:nvGraphicFramePr>
        <p:xfrm>
          <a:off x="1210236" y="1229127"/>
          <a:ext cx="6024282" cy="158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4282">
                  <a:extLst>
                    <a:ext uri="{9D8B030D-6E8A-4147-A177-3AD203B41FA5}">
                      <a16:colId xmlns:a16="http://schemas.microsoft.com/office/drawing/2014/main" val="409437507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Utiliser les techniques appropriées pour réaliser un modèle et un rapport issu de différentes sources de données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16023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Toutes personnes souhaitant perfectionner ses connaissances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69394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Un support de cours et des cas pratiques fournis sur clé USB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947054"/>
                  </a:ext>
                </a:extLst>
              </a:tr>
            </a:tbl>
          </a:graphicData>
        </a:graphic>
      </p:graphicFrame>
      <p:pic>
        <p:nvPicPr>
          <p:cNvPr id="10" name="Graphique 9" descr="Mille">
            <a:extLst>
              <a:ext uri="{FF2B5EF4-FFF2-40B4-BE49-F238E27FC236}">
                <a16:creationId xmlns:a16="http://schemas.microsoft.com/office/drawing/2014/main" id="{F5BE1AFF-D53F-43C7-8DE4-234592CF6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798" y="1340420"/>
            <a:ext cx="396000" cy="396000"/>
          </a:xfrm>
          <a:prstGeom prst="rect">
            <a:avLst/>
          </a:prstGeom>
        </p:spPr>
      </p:pic>
      <p:pic>
        <p:nvPicPr>
          <p:cNvPr id="14" name="Graphique 13" descr="Public cible">
            <a:extLst>
              <a:ext uri="{FF2B5EF4-FFF2-40B4-BE49-F238E27FC236}">
                <a16:creationId xmlns:a16="http://schemas.microsoft.com/office/drawing/2014/main" id="{B9E11E1E-B20D-4A92-B07E-E4F23400B9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798" y="1885324"/>
            <a:ext cx="396000" cy="396000"/>
          </a:xfrm>
          <a:prstGeom prst="rect">
            <a:avLst/>
          </a:prstGeom>
        </p:spPr>
      </p:pic>
      <p:pic>
        <p:nvPicPr>
          <p:cNvPr id="16" name="Graphique 15" descr="Porte-documents">
            <a:extLst>
              <a:ext uri="{FF2B5EF4-FFF2-40B4-BE49-F238E27FC236}">
                <a16:creationId xmlns:a16="http://schemas.microsoft.com/office/drawing/2014/main" id="{A86BEE33-408B-492D-B77A-BE02C4939F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798" y="2430225"/>
            <a:ext cx="396000" cy="396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621826D-F5C1-491C-8DC7-ED4752088829}"/>
              </a:ext>
            </a:extLst>
          </p:cNvPr>
          <p:cNvSpPr txBox="1"/>
          <p:nvPr/>
        </p:nvSpPr>
        <p:spPr>
          <a:xfrm>
            <a:off x="150126" y="3019791"/>
            <a:ext cx="7260608" cy="7017306"/>
          </a:xfrm>
          <a:prstGeom prst="rect">
            <a:avLst/>
          </a:prstGeom>
          <a:noFill/>
        </p:spPr>
        <p:txBody>
          <a:bodyPr wrap="square" numCol="1" spcCol="180000" rtlCol="0">
            <a:spAutoFit/>
          </a:bodyPr>
          <a:lstStyle/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fr-FR" sz="1200" dirty="0"/>
          </a:p>
          <a:p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METTRE EN RELATION LES DONNÉES POUR LES ANALYSER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Bâtir le modèle relationnel :</a:t>
            </a:r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fr-FR" sz="1200" dirty="0"/>
              <a:t>Comprendre les relations « 1 to </a:t>
            </a:r>
            <a:r>
              <a:rPr lang="fr-FR" sz="1200" dirty="0" err="1"/>
              <a:t>Many</a:t>
            </a:r>
            <a:r>
              <a:rPr lang="fr-FR" sz="1200" dirty="0"/>
              <a:t> » et « </a:t>
            </a:r>
            <a:r>
              <a:rPr lang="fr-FR" sz="1200" dirty="0" err="1"/>
              <a:t>Many</a:t>
            </a:r>
            <a:r>
              <a:rPr lang="fr-FR" sz="1200" dirty="0"/>
              <a:t> to </a:t>
            </a:r>
            <a:r>
              <a:rPr lang="fr-FR" sz="1200" dirty="0" err="1"/>
              <a:t>Many</a:t>
            </a:r>
            <a:r>
              <a:rPr lang="fr-FR" sz="1200" dirty="0"/>
              <a:t> »</a:t>
            </a:r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fr-FR" sz="1200" dirty="0"/>
              <a:t>Comprendre la propagation des filtres</a:t>
            </a:r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fr-FR" sz="1200" dirty="0"/>
              <a:t>Créer un modèle en Etoile</a:t>
            </a:r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fr-FR" sz="1200" dirty="0"/>
              <a:t>Afficher/Masquer des éléments</a:t>
            </a:r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Utiliser le langage DAX :</a:t>
            </a:r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fr-FR" sz="1200" dirty="0"/>
              <a:t>Différence entre colonne calculée et mesure</a:t>
            </a:r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fr-FR" sz="1200" dirty="0"/>
              <a:t>Retour sur les formules simple et la notion de contexte de calcul (contexte de ligne / contexte de cellule)</a:t>
            </a:r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fr-FR" sz="1200" dirty="0"/>
              <a:t>Formules avancées et modification du contexte de calcul : CALCULATE, FILTER, ALL, SUMX…</a:t>
            </a:r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fr-FR" sz="1200" dirty="0"/>
              <a:t>Utilisation des formules </a:t>
            </a:r>
            <a:r>
              <a:rPr lang="fr-FR" sz="1200" dirty="0" err="1"/>
              <a:t>TimeIntelligence</a:t>
            </a:r>
            <a:r>
              <a:rPr lang="fr-FR" sz="1200" dirty="0"/>
              <a:t> : DATEADD, SAMEPERIODLASTYEAR, TOTALYTD…</a:t>
            </a:r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fr-FR" sz="1200" dirty="0"/>
              <a:t>Utilisation de variables pour optimiser les formules</a:t>
            </a:r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fr-FR" sz="1200" dirty="0"/>
              <a:t>Optimisation des calculs</a:t>
            </a:r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fr-FR" sz="1200" dirty="0"/>
              <a:t>Introduction au logiciel DAX Studio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 </a:t>
            </a:r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PARTAGE D’UN RAPPORT SUR POWER BI SERVICES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Publier et partager un rapport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Se connecter à un modèle de données publié</a:t>
            </a:r>
          </a:p>
          <a:p>
            <a:r>
              <a:rPr lang="fr-FR" b="1" dirty="0"/>
              <a:t> </a:t>
            </a:r>
            <a:endParaRPr lang="fr-FR" dirty="0"/>
          </a:p>
          <a:p>
            <a:r>
              <a:rPr lang="fr-FR" b="1" dirty="0"/>
              <a:t> </a:t>
            </a:r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CAS PRATIQUES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Répondre aux problématiques concrètes de construction de modèles de données et de calcul des mesures</a:t>
            </a: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819150" lvl="2">
              <a:buClr>
                <a:schemeClr val="accent5"/>
              </a:buClr>
            </a:pPr>
            <a:endParaRPr lang="fr-FR" sz="1200" dirty="0"/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fr-FR" sz="1200" dirty="0"/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331069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8C7070-420C-4AC2-A832-9E28023768F1}"/>
              </a:ext>
            </a:extLst>
          </p:cNvPr>
          <p:cNvSpPr/>
          <p:nvPr/>
        </p:nvSpPr>
        <p:spPr>
          <a:xfrm>
            <a:off x="0" y="0"/>
            <a:ext cx="7559675" cy="10617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73A62B-1322-405E-B473-39E494D7FC11}"/>
              </a:ext>
            </a:extLst>
          </p:cNvPr>
          <p:cNvSpPr txBox="1"/>
          <p:nvPr/>
        </p:nvSpPr>
        <p:spPr>
          <a:xfrm>
            <a:off x="177421" y="167371"/>
            <a:ext cx="6237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SMARTSHEET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414157-64F3-4361-9384-7107F612F1FF}"/>
              </a:ext>
            </a:extLst>
          </p:cNvPr>
          <p:cNvSpPr txBox="1"/>
          <p:nvPr/>
        </p:nvSpPr>
        <p:spPr>
          <a:xfrm>
            <a:off x="6104965" y="13482"/>
            <a:ext cx="1454710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</a:rPr>
              <a:t>JOURNÉE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</a:rPr>
              <a:t>7h00</a:t>
            </a: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5798CC3F-61A1-42D8-9186-E225F376E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294362"/>
              </p:ext>
            </p:extLst>
          </p:nvPr>
        </p:nvGraphicFramePr>
        <p:xfrm>
          <a:off x="1210236" y="1351242"/>
          <a:ext cx="6024282" cy="15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4282">
                  <a:extLst>
                    <a:ext uri="{9D8B030D-6E8A-4147-A177-3AD203B41FA5}">
                      <a16:colId xmlns:a16="http://schemas.microsoft.com/office/drawing/2014/main" val="409437507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>
                          <a:solidFill>
                            <a:schemeClr val="accent6"/>
                          </a:solidFill>
                        </a:rPr>
                        <a:t>Pouvoir créer des outils d’analyse grâce à Power BI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16023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solidFill>
                            <a:schemeClr val="accent6"/>
                          </a:solidFill>
                        </a:rPr>
                        <a:t>Toutes personnes souhaitant analyser des données dans Excel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69394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solidFill>
                            <a:schemeClr val="accent6"/>
                          </a:solidFill>
                        </a:rPr>
                        <a:t>Un support de cours et des cas pratiques fournis sur clé USB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947054"/>
                  </a:ext>
                </a:extLst>
              </a:tr>
            </a:tbl>
          </a:graphicData>
        </a:graphic>
      </p:graphicFrame>
      <p:pic>
        <p:nvPicPr>
          <p:cNvPr id="10" name="Graphique 9" descr="Mille">
            <a:extLst>
              <a:ext uri="{FF2B5EF4-FFF2-40B4-BE49-F238E27FC236}">
                <a16:creationId xmlns:a16="http://schemas.microsoft.com/office/drawing/2014/main" id="{F5BE1AFF-D53F-43C7-8DE4-234592CF6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798" y="1340420"/>
            <a:ext cx="396000" cy="396000"/>
          </a:xfrm>
          <a:prstGeom prst="rect">
            <a:avLst/>
          </a:prstGeom>
        </p:spPr>
      </p:pic>
      <p:pic>
        <p:nvPicPr>
          <p:cNvPr id="14" name="Graphique 13" descr="Public cible">
            <a:extLst>
              <a:ext uri="{FF2B5EF4-FFF2-40B4-BE49-F238E27FC236}">
                <a16:creationId xmlns:a16="http://schemas.microsoft.com/office/drawing/2014/main" id="{B9E11E1E-B20D-4A92-B07E-E4F23400B9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798" y="1885324"/>
            <a:ext cx="396000" cy="396000"/>
          </a:xfrm>
          <a:prstGeom prst="rect">
            <a:avLst/>
          </a:prstGeom>
        </p:spPr>
      </p:pic>
      <p:pic>
        <p:nvPicPr>
          <p:cNvPr id="16" name="Graphique 15" descr="Porte-documents">
            <a:extLst>
              <a:ext uri="{FF2B5EF4-FFF2-40B4-BE49-F238E27FC236}">
                <a16:creationId xmlns:a16="http://schemas.microsoft.com/office/drawing/2014/main" id="{A86BEE33-408B-492D-B77A-BE02C4939F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798" y="2430225"/>
            <a:ext cx="396000" cy="396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621826D-F5C1-491C-8DC7-ED4752088829}"/>
              </a:ext>
            </a:extLst>
          </p:cNvPr>
          <p:cNvSpPr txBox="1"/>
          <p:nvPr/>
        </p:nvSpPr>
        <p:spPr>
          <a:xfrm>
            <a:off x="382136" y="3019791"/>
            <a:ext cx="7028597" cy="8586966"/>
          </a:xfrm>
          <a:prstGeom prst="rect">
            <a:avLst/>
          </a:prstGeom>
          <a:noFill/>
        </p:spPr>
        <p:txBody>
          <a:bodyPr wrap="square" numCol="1" spcCol="180000" rtlCol="0">
            <a:spAutoFit/>
          </a:bodyPr>
          <a:lstStyle/>
          <a:p>
            <a:endParaRPr lang="fr-FR" sz="1400" b="1" dirty="0">
              <a:solidFill>
                <a:schemeClr val="accent6"/>
              </a:solidFill>
            </a:endParaRPr>
          </a:p>
          <a:p>
            <a:r>
              <a:rPr lang="fr-FR" sz="1400" b="1" dirty="0">
                <a:solidFill>
                  <a:schemeClr val="accent6"/>
                </a:solidFill>
              </a:rPr>
              <a:t>PRÉSENTATION DE SMARTSHEET</a:t>
            </a:r>
          </a:p>
          <a:p>
            <a:pPr marL="627063" lvl="1" indent="-265113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L’environnement Smartsheet, les options du compte</a:t>
            </a:r>
          </a:p>
          <a:p>
            <a:pPr marL="627063" lvl="1" indent="-265113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Les différences avec Excel</a:t>
            </a:r>
          </a:p>
          <a:p>
            <a:pPr marL="627063" lvl="1" indent="-265113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Les 3 objets Smartsheet : feuille, rapport et </a:t>
            </a:r>
            <a:r>
              <a:rPr lang="fr-FR" sz="1400" dirty="0" err="1"/>
              <a:t>dashboard</a:t>
            </a:r>
            <a:endParaRPr lang="fr-FR" sz="1400" dirty="0"/>
          </a:p>
          <a:p>
            <a:pPr marL="627063" lvl="1" indent="-265113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La collaboration dans Smartsheet : partage et autorisations</a:t>
            </a:r>
          </a:p>
          <a:p>
            <a:endParaRPr lang="fr-FR" b="1" dirty="0"/>
          </a:p>
          <a:p>
            <a:r>
              <a:rPr lang="fr-FR" sz="1400" b="1" dirty="0">
                <a:solidFill>
                  <a:schemeClr val="accent6"/>
                </a:solidFill>
              </a:rPr>
              <a:t>LES FEUILLES (GRILLE)	</a:t>
            </a:r>
          </a:p>
          <a:p>
            <a:pPr marL="627063" lvl="1" indent="-265113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Découverte des principaux </a:t>
            </a:r>
            <a:r>
              <a:rPr lang="fr-FR" sz="1400" dirty="0" err="1"/>
              <a:t>templates</a:t>
            </a:r>
            <a:endParaRPr lang="fr-FR" sz="1400" dirty="0"/>
          </a:p>
          <a:p>
            <a:pPr marL="627063" lvl="1" indent="-265113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Les types de colonne : texte/nombre, date, symbole, contact…</a:t>
            </a:r>
          </a:p>
          <a:p>
            <a:pPr marL="627063" lvl="1" indent="-265113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La notion de hiérarchie dans Smartsheet</a:t>
            </a:r>
          </a:p>
          <a:p>
            <a:endParaRPr lang="fr-FR" b="1" dirty="0"/>
          </a:p>
          <a:p>
            <a:r>
              <a:rPr lang="fr-FR" sz="1400" b="1" dirty="0">
                <a:solidFill>
                  <a:schemeClr val="accent6"/>
                </a:solidFill>
              </a:rPr>
              <a:t>LES FEUILLES (GANTT, CALENDRIER ET CARTES)</a:t>
            </a:r>
          </a:p>
          <a:p>
            <a:pPr marL="627063" lvl="1" indent="-265113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Le diagramme de Gantt dans Smartsheet : création, paramétrage…</a:t>
            </a:r>
          </a:p>
          <a:p>
            <a:pPr marL="627063" lvl="1" indent="-265113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fr-FR" sz="1400" dirty="0"/>
          </a:p>
          <a:p>
            <a:r>
              <a:rPr lang="fr-FR" sz="1400" b="1" dirty="0">
                <a:solidFill>
                  <a:schemeClr val="accent6"/>
                </a:solidFill>
              </a:rPr>
              <a:t>LES RAPPORTS</a:t>
            </a:r>
          </a:p>
          <a:p>
            <a:pPr marL="627063" lvl="1" indent="-265113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Intérêt du rapport dans Smartsheet</a:t>
            </a:r>
          </a:p>
          <a:p>
            <a:pPr marL="627063" lvl="1" indent="-265113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La création de rapports : filtres, consolidation…</a:t>
            </a:r>
          </a:p>
          <a:p>
            <a:endParaRPr lang="fr-FR" b="1" dirty="0"/>
          </a:p>
          <a:p>
            <a:r>
              <a:rPr lang="fr-FR" sz="1400" b="1" dirty="0">
                <a:solidFill>
                  <a:schemeClr val="accent6"/>
                </a:solidFill>
              </a:rPr>
              <a:t>LES DASHBOARDS</a:t>
            </a:r>
          </a:p>
          <a:p>
            <a:pPr marL="627063" lvl="1" indent="-265113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Création d’un tableau de bord simple</a:t>
            </a:r>
          </a:p>
          <a:p>
            <a:endParaRPr lang="fr-FR" b="1" dirty="0"/>
          </a:p>
          <a:p>
            <a:r>
              <a:rPr lang="fr-FR" sz="1400" b="1" dirty="0">
                <a:solidFill>
                  <a:schemeClr val="accent6"/>
                </a:solidFill>
              </a:rPr>
              <a:t>LES ALERTES/NOTIFICATIONS ET FORMULAIRE</a:t>
            </a:r>
          </a:p>
          <a:p>
            <a:pPr marL="627063" lvl="1" indent="-265113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Création d’alertes et de notifications automatisées</a:t>
            </a:r>
          </a:p>
          <a:p>
            <a:pPr marL="627063" lvl="1" indent="-265113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Création d’un formulaire de saisie</a:t>
            </a:r>
          </a:p>
          <a:p>
            <a:endParaRPr lang="fr-FR" b="1" dirty="0"/>
          </a:p>
          <a:p>
            <a:r>
              <a:rPr lang="fr-FR" sz="1400" b="1" dirty="0">
                <a:solidFill>
                  <a:schemeClr val="accent6"/>
                </a:solidFill>
              </a:rPr>
              <a:t>EXEMPLES</a:t>
            </a:r>
          </a:p>
          <a:p>
            <a:pPr marL="627063" lvl="1" indent="-265113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Construction d’un outil de gestion de projets collaboratif</a:t>
            </a:r>
          </a:p>
          <a:p>
            <a:pPr marL="627063" lvl="1" indent="-265113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Exemples divers proposés par les stagiaires</a:t>
            </a:r>
          </a:p>
          <a:p>
            <a:endParaRPr lang="fr-F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27063" lvl="1" indent="-265113"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819150" lvl="2">
              <a:buClr>
                <a:schemeClr val="accent5"/>
              </a:buClr>
            </a:pPr>
            <a:endParaRPr lang="fr-FR" sz="1200" dirty="0"/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1104900" lvl="2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fr-FR" sz="1200" dirty="0"/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670005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93C6107A-D097-401B-9F00-D53E861EB8EC}"/>
              </a:ext>
            </a:extLst>
          </p:cNvPr>
          <p:cNvSpPr txBox="1">
            <a:spLocks/>
          </p:cNvSpPr>
          <p:nvPr/>
        </p:nvSpPr>
        <p:spPr>
          <a:xfrm>
            <a:off x="492431" y="6955673"/>
            <a:ext cx="6520220" cy="8348133"/>
          </a:xfrm>
          <a:prstGeom prst="rect">
            <a:avLst/>
          </a:prstGeom>
        </p:spPr>
        <p:txBody>
          <a:bodyPr>
            <a:no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1600" dirty="0"/>
              <a:t>Lors des formations en accompagnement, nos Experts travaillent avec le stagiaire sur son poste de travail et l’aide à optimiser ses outils et à développer ses propres applications.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fr-FR" sz="10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fr-FR" sz="14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fr-FR" sz="10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1600" dirty="0"/>
              <a:t>Le SBF (Sans Bureau Fixe) va nomader dans l’entreprise le temps d’une ou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1600" dirty="0"/>
              <a:t>plusieurs journées en allant de poste en poste afin de distiller de façon individuelle  ses conseils, ses astuces et ses bonnes pratiques.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A25369-B06D-4388-8144-153D4B42E8F6}"/>
              </a:ext>
            </a:extLst>
          </p:cNvPr>
          <p:cNvSpPr/>
          <p:nvPr/>
        </p:nvSpPr>
        <p:spPr>
          <a:xfrm>
            <a:off x="492431" y="6635081"/>
            <a:ext cx="6572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030A0"/>
              </a:buClr>
            </a:pPr>
            <a:r>
              <a:rPr lang="fr-FR" b="1" dirty="0">
                <a:solidFill>
                  <a:srgbClr val="7030A0"/>
                </a:solidFill>
              </a:rPr>
              <a:t>ACCOMPAGNEMENT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2A6807-4B1C-4FC4-9629-529D66216B7A}"/>
              </a:ext>
            </a:extLst>
          </p:cNvPr>
          <p:cNvSpPr/>
          <p:nvPr/>
        </p:nvSpPr>
        <p:spPr>
          <a:xfrm>
            <a:off x="492431" y="8321463"/>
            <a:ext cx="6572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030A0"/>
              </a:buClr>
            </a:pPr>
            <a:r>
              <a:rPr lang="fr-FR" b="1" dirty="0">
                <a:solidFill>
                  <a:srgbClr val="7030A0"/>
                </a:solidFill>
              </a:rPr>
              <a:t>LE SANS BUREAU FIXE (SBF)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94DB13B-E9E1-4A1D-829A-3E6AC3B61000}"/>
              </a:ext>
            </a:extLst>
          </p:cNvPr>
          <p:cNvSpPr txBox="1">
            <a:spLocks/>
          </p:cNvSpPr>
          <p:nvPr/>
        </p:nvSpPr>
        <p:spPr>
          <a:xfrm>
            <a:off x="492431" y="2423423"/>
            <a:ext cx="7067244" cy="4625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Clr>
                <a:srgbClr val="AA59D7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Clr>
                <a:srgbClr val="CC006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Calibri Light" panose="020F0302020204030204" pitchFamily="34" charset="0"/>
              <a:buChar char="-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6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6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6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6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6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600" b="1" dirty="0">
                <a:latin typeface="+mn-lt"/>
              </a:rPr>
              <a:t>Les formations personnalisées sont toutes dispensées par un Expert Office</a:t>
            </a:r>
            <a:r>
              <a:rPr lang="fr-FR" sz="1600" dirty="0">
                <a:latin typeface="+mn-lt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600" dirty="0">
              <a:latin typeface="+mn-lt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r-FR" sz="1600" dirty="0">
                <a:latin typeface="+mn-lt"/>
              </a:rPr>
              <a:t>Nos experts prennent contact avec chaque stagiaire pour faire un audit de leur niveau et définir leurs objectifs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r-FR" sz="1600" dirty="0">
              <a:latin typeface="+mn-lt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r-FR" sz="1600" dirty="0">
                <a:latin typeface="+mn-lt"/>
              </a:rPr>
              <a:t>L’Expert prépare les groupes de niveaux et les plans de cours personnalisés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r-FR" sz="1600" dirty="0">
              <a:latin typeface="+mn-lt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r-FR" sz="1600" dirty="0">
                <a:latin typeface="+mn-lt"/>
              </a:rPr>
              <a:t>L’Expert se rend ensuite dans l’entreprise pour dispenser la formation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r-FR" sz="1600" dirty="0">
              <a:latin typeface="+mn-lt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r-FR" sz="1600" dirty="0">
                <a:latin typeface="+mn-lt"/>
              </a:rPr>
              <a:t>Chaque stagiaire est recontacté 30 jours après la formation pour mesurer l'apport de la formation et les éventuels besoins encore à satisfaire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6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6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600" dirty="0">
              <a:latin typeface="+mn-lt"/>
            </a:endParaRPr>
          </a:p>
        </p:txBody>
      </p:sp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0EB4A03C-1AAF-423E-BB1D-80848A79C5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5" b="28197"/>
          <a:stretch/>
        </p:blipFill>
        <p:spPr>
          <a:xfrm>
            <a:off x="-14755" y="933661"/>
            <a:ext cx="7559675" cy="256016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3376A39-F521-4F1B-8FAB-D5A2C9CC58E0}"/>
              </a:ext>
            </a:extLst>
          </p:cNvPr>
          <p:cNvSpPr/>
          <p:nvPr/>
        </p:nvSpPr>
        <p:spPr>
          <a:xfrm>
            <a:off x="1417267" y="246554"/>
            <a:ext cx="4379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7030A0"/>
                </a:solidFill>
              </a:rPr>
              <a:t>UNE OFFRE PERSONNALISÉE</a:t>
            </a:r>
          </a:p>
        </p:txBody>
      </p:sp>
    </p:spTree>
    <p:extLst>
      <p:ext uri="{BB962C8B-B14F-4D97-AF65-F5344CB8AC3E}">
        <p14:creationId xmlns:p14="http://schemas.microsoft.com/office/powerpoint/2010/main" val="1651703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C7933E62-D25F-4995-ACD6-B6A4DA9AB14E}"/>
              </a:ext>
            </a:extLst>
          </p:cNvPr>
          <p:cNvGrpSpPr/>
          <p:nvPr/>
        </p:nvGrpSpPr>
        <p:grpSpPr>
          <a:xfrm>
            <a:off x="416555" y="5800038"/>
            <a:ext cx="6768293" cy="1208279"/>
            <a:chOff x="1214463" y="3160292"/>
            <a:chExt cx="6768293" cy="120827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5E0458A-C491-43C6-B6C4-E8448ECA94FF}"/>
                </a:ext>
              </a:extLst>
            </p:cNvPr>
            <p:cNvSpPr/>
            <p:nvPr/>
          </p:nvSpPr>
          <p:spPr>
            <a:xfrm>
              <a:off x="2307769" y="3160292"/>
              <a:ext cx="5674987" cy="1208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fr-FR" sz="1600" b="1" dirty="0">
                  <a:ea typeface="Calibri" panose="020F0502020204030204" pitchFamily="34" charset="0"/>
                </a:rPr>
                <a:t>Réactivité</a:t>
              </a:r>
            </a:p>
            <a:p>
              <a:pPr>
                <a:lnSpc>
                  <a:spcPct val="115000"/>
                </a:lnSpc>
              </a:pPr>
              <a:r>
                <a:rPr lang="fr-FR" sz="1600" dirty="0">
                  <a:ea typeface="Calibri" panose="020F0502020204030204" pitchFamily="34" charset="0"/>
                </a:rPr>
                <a:t>Nous accordons une importance toute particulière à notre réactivité. Pour nous, un client qui attend une réponse est un client mécontent. Nous garantissons donc une réponse rapide</a:t>
              </a:r>
            </a:p>
          </p:txBody>
        </p:sp>
        <p:pic>
          <p:nvPicPr>
            <p:cNvPr id="4" name="Graphique 3" descr="Chronomètre">
              <a:extLst>
                <a:ext uri="{FF2B5EF4-FFF2-40B4-BE49-F238E27FC236}">
                  <a16:creationId xmlns:a16="http://schemas.microsoft.com/office/drawing/2014/main" id="{98770E34-659F-4418-A026-1B3D5B555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14463" y="3210821"/>
              <a:ext cx="720000" cy="720000"/>
            </a:xfrm>
            <a:prstGeom prst="rect">
              <a:avLst/>
            </a:prstGeom>
          </p:spPr>
        </p:pic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8B594E65-1883-4DEE-88B7-FC2D6A0FFABD}"/>
              </a:ext>
            </a:extLst>
          </p:cNvPr>
          <p:cNvGrpSpPr/>
          <p:nvPr/>
        </p:nvGrpSpPr>
        <p:grpSpPr>
          <a:xfrm>
            <a:off x="416555" y="7658447"/>
            <a:ext cx="6726564" cy="1208279"/>
            <a:chOff x="1214463" y="4177411"/>
            <a:chExt cx="6726564" cy="120827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96FD591-7D9B-4F1E-8E44-6BF84D610228}"/>
                </a:ext>
              </a:extLst>
            </p:cNvPr>
            <p:cNvSpPr/>
            <p:nvPr/>
          </p:nvSpPr>
          <p:spPr>
            <a:xfrm>
              <a:off x="2266039" y="4177411"/>
              <a:ext cx="5674988" cy="1208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fr-FR" sz="1600" b="1" dirty="0">
                  <a:ea typeface="Calibri" panose="020F0502020204030204" pitchFamily="34" charset="0"/>
                </a:rPr>
                <a:t>Singularité</a:t>
              </a:r>
            </a:p>
            <a:p>
              <a:pPr>
                <a:lnSpc>
                  <a:spcPct val="115000"/>
                </a:lnSpc>
              </a:pPr>
              <a:r>
                <a:rPr lang="fr-FR" sz="1600" dirty="0">
                  <a:ea typeface="Calibri" panose="020F0502020204030204" pitchFamily="34" charset="0"/>
                </a:rPr>
                <a:t>Très peu de société sur le marché Français proposent des services tels que les nôtres. Nous réalisons une veille constante sur l’évolution des outils bureautique pour améliorer votre quotidien </a:t>
              </a:r>
            </a:p>
          </p:txBody>
        </p:sp>
        <p:pic>
          <p:nvPicPr>
            <p:cNvPr id="7" name="Graphique 6" descr="Engrenages">
              <a:extLst>
                <a:ext uri="{FF2B5EF4-FFF2-40B4-BE49-F238E27FC236}">
                  <a16:creationId xmlns:a16="http://schemas.microsoft.com/office/drawing/2014/main" id="{305736F1-D8D9-4AFB-9B65-C8F14E66A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4463" y="4194188"/>
              <a:ext cx="720000" cy="720000"/>
            </a:xfrm>
            <a:prstGeom prst="rect">
              <a:avLst/>
            </a:prstGeom>
          </p:spPr>
        </p:pic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21F4C9D7-9BDA-4227-A71B-06053B029EB3}"/>
              </a:ext>
            </a:extLst>
          </p:cNvPr>
          <p:cNvGrpSpPr/>
          <p:nvPr/>
        </p:nvGrpSpPr>
        <p:grpSpPr>
          <a:xfrm>
            <a:off x="416555" y="2083220"/>
            <a:ext cx="6469228" cy="1208279"/>
            <a:chOff x="1214463" y="1230773"/>
            <a:chExt cx="6469228" cy="12082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CF3C4E-282B-4B0F-AD2D-4B03E78A43AB}"/>
                </a:ext>
              </a:extLst>
            </p:cNvPr>
            <p:cNvSpPr/>
            <p:nvPr/>
          </p:nvSpPr>
          <p:spPr>
            <a:xfrm>
              <a:off x="2266039" y="1230773"/>
              <a:ext cx="5417652" cy="1208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fr-FR" sz="1600" b="1" dirty="0">
                  <a:ea typeface="Calibri" panose="020F0502020204030204" pitchFamily="34" charset="0"/>
                </a:rPr>
                <a:t>Proximité </a:t>
              </a:r>
            </a:p>
            <a:p>
              <a:pPr>
                <a:lnSpc>
                  <a:spcPct val="115000"/>
                </a:lnSpc>
              </a:pPr>
              <a:r>
                <a:rPr lang="fr-FR" sz="1600" dirty="0">
                  <a:ea typeface="Calibri" panose="020F0502020204030204" pitchFamily="34" charset="0"/>
                </a:rPr>
                <a:t>Aujourd’hui, le client, l’humain est au cœur de nos valeurs. Nous mettons un point d’honneur à connaître nos clients et à devenir un partenaire</a:t>
              </a:r>
              <a:r>
                <a:rPr lang="fr-FR" sz="1600" b="1" dirty="0">
                  <a:ea typeface="Calibri" panose="020F0502020204030204" pitchFamily="34" charset="0"/>
                </a:rPr>
                <a:t> </a:t>
              </a:r>
            </a:p>
          </p:txBody>
        </p:sp>
        <p:pic>
          <p:nvPicPr>
            <p:cNvPr id="10" name="Graphique 9" descr="Brainstorming de groupe">
              <a:extLst>
                <a:ext uri="{FF2B5EF4-FFF2-40B4-BE49-F238E27FC236}">
                  <a16:creationId xmlns:a16="http://schemas.microsoft.com/office/drawing/2014/main" id="{3809C63F-5909-480D-8B4D-39E8D391B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14463" y="1280116"/>
              <a:ext cx="720000" cy="720000"/>
            </a:xfrm>
            <a:prstGeom prst="rect">
              <a:avLst/>
            </a:prstGeom>
          </p:spPr>
        </p:pic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50723CAE-F2C8-4D59-8451-6C70C408E618}"/>
              </a:ext>
            </a:extLst>
          </p:cNvPr>
          <p:cNvGrpSpPr/>
          <p:nvPr/>
        </p:nvGrpSpPr>
        <p:grpSpPr>
          <a:xfrm>
            <a:off x="416555" y="3941629"/>
            <a:ext cx="6564761" cy="1208279"/>
            <a:chOff x="1214463" y="2235866"/>
            <a:chExt cx="6564761" cy="120827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E7EA659-D4A3-4839-97F0-0F8F298D3F77}"/>
                </a:ext>
              </a:extLst>
            </p:cNvPr>
            <p:cNvSpPr/>
            <p:nvPr/>
          </p:nvSpPr>
          <p:spPr>
            <a:xfrm>
              <a:off x="2266038" y="2235866"/>
              <a:ext cx="5513186" cy="1208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fr-FR" sz="1600" b="1" dirty="0">
                  <a:ea typeface="Calibri" panose="020F0502020204030204" pitchFamily="34" charset="0"/>
                </a:rPr>
                <a:t>Créativité </a:t>
              </a:r>
            </a:p>
            <a:p>
              <a:pPr>
                <a:lnSpc>
                  <a:spcPct val="115000"/>
                </a:lnSpc>
              </a:pPr>
              <a:r>
                <a:rPr lang="fr-FR" sz="1600" dirty="0">
                  <a:ea typeface="Calibri" panose="020F0502020204030204" pitchFamily="34" charset="0"/>
                </a:rPr>
                <a:t>Notre expérience bureautique, nos années d’expérience et l’évolution des outils nous permettent de challenger tous vos projets pour qu’ils soient uniques et à votre image</a:t>
              </a:r>
            </a:p>
          </p:txBody>
        </p:sp>
        <p:pic>
          <p:nvPicPr>
            <p:cNvPr id="13" name="Graphique 12" descr="Ampoule et engrenage">
              <a:extLst>
                <a:ext uri="{FF2B5EF4-FFF2-40B4-BE49-F238E27FC236}">
                  <a16:creationId xmlns:a16="http://schemas.microsoft.com/office/drawing/2014/main" id="{4019EB71-E754-46AD-BF33-A94C881E5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14463" y="2286395"/>
              <a:ext cx="720000" cy="720000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9342FB1-841C-4E81-BB06-D14751EB45CC}"/>
              </a:ext>
            </a:extLst>
          </p:cNvPr>
          <p:cNvSpPr/>
          <p:nvPr/>
        </p:nvSpPr>
        <p:spPr>
          <a:xfrm>
            <a:off x="966888" y="505865"/>
            <a:ext cx="5297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7030A0"/>
                </a:solidFill>
              </a:rPr>
              <a:t>NOS VALEURS</a:t>
            </a:r>
          </a:p>
        </p:txBody>
      </p:sp>
    </p:spTree>
    <p:extLst>
      <p:ext uri="{BB962C8B-B14F-4D97-AF65-F5344CB8AC3E}">
        <p14:creationId xmlns:p14="http://schemas.microsoft.com/office/powerpoint/2010/main" val="2219708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04B053E2-6230-48BE-A6D4-760167A6B7BF}"/>
              </a:ext>
            </a:extLst>
          </p:cNvPr>
          <p:cNvSpPr txBox="1">
            <a:spLocks/>
          </p:cNvSpPr>
          <p:nvPr/>
        </p:nvSpPr>
        <p:spPr>
          <a:xfrm>
            <a:off x="478427" y="3725845"/>
            <a:ext cx="6602819" cy="6250673"/>
          </a:xfrm>
          <a:prstGeom prst="rect">
            <a:avLst/>
          </a:prstGeom>
        </p:spPr>
        <p:txBody>
          <a:bodyPr>
            <a:norm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Aft>
                <a:spcPts val="600"/>
              </a:spcAft>
              <a:buClr>
                <a:srgbClr val="7030A0"/>
              </a:buClr>
              <a:buFont typeface="Arial" panose="020B0604020202020204" pitchFamily="34" charset="0"/>
              <a:buNone/>
            </a:pPr>
            <a:r>
              <a:rPr lang="fr-FR" sz="1800" b="1" dirty="0">
                <a:solidFill>
                  <a:srgbClr val="7030A0"/>
                </a:solidFill>
              </a:rPr>
              <a:t>AVANT LA FORMATION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Clr>
                <a:srgbClr val="7030A0"/>
              </a:buClr>
            </a:pPr>
            <a:r>
              <a:rPr lang="fr-FR" sz="1600" dirty="0"/>
              <a:t>Chaque stagiaire est contacté par téléphone avant la formation pour connaitre ses objectifs et évaluer ses compétences</a:t>
            </a:r>
          </a:p>
          <a:p>
            <a:pPr marL="0" indent="0" defTabSz="914400">
              <a:lnSpc>
                <a:spcPct val="100000"/>
              </a:lnSpc>
              <a:spcAft>
                <a:spcPts val="600"/>
              </a:spcAft>
              <a:buClr>
                <a:srgbClr val="7030A0"/>
              </a:buClr>
              <a:buNone/>
            </a:pPr>
            <a:r>
              <a:rPr lang="fr-FR" sz="1800" b="1" dirty="0">
                <a:solidFill>
                  <a:srgbClr val="7030A0"/>
                </a:solidFill>
              </a:rPr>
              <a:t>PENDANT LA FORMATION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Clr>
                <a:srgbClr val="7030A0"/>
              </a:buClr>
            </a:pPr>
            <a:r>
              <a:rPr lang="fr-FR" sz="1600" dirty="0"/>
              <a:t>Chaque étape de la formation est validée par un cas concret 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Clr>
                <a:srgbClr val="7030A0"/>
              </a:buClr>
            </a:pPr>
            <a:r>
              <a:rPr lang="fr-FR" sz="1600" dirty="0"/>
              <a:t>Durant la formation nous vous remettons une clé USB sur laquelle se trouve tous les exercices et un support de cours</a:t>
            </a:r>
          </a:p>
          <a:p>
            <a:pPr marL="0" indent="0" defTabSz="914400">
              <a:lnSpc>
                <a:spcPct val="100000"/>
              </a:lnSpc>
              <a:spcAft>
                <a:spcPts val="600"/>
              </a:spcAft>
              <a:buClr>
                <a:srgbClr val="7030A0"/>
              </a:buClr>
              <a:buNone/>
            </a:pPr>
            <a:r>
              <a:rPr lang="fr-FR" sz="1800" b="1" dirty="0">
                <a:solidFill>
                  <a:srgbClr val="7030A0"/>
                </a:solidFill>
              </a:rPr>
              <a:t>APRÈS LA FORMATION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Clr>
                <a:srgbClr val="7030A0"/>
              </a:buClr>
            </a:pPr>
            <a:r>
              <a:rPr lang="fr-FR" sz="1600" dirty="0"/>
              <a:t>A l’issue de la formation le formateur vous envoie un compte rendu détaillé vous rappelant l’intégralité des points abordés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Clr>
                <a:srgbClr val="7030A0"/>
              </a:buClr>
            </a:pPr>
            <a:r>
              <a:rPr lang="fr-FR" sz="1600" dirty="0"/>
              <a:t>Nous vous fournissons également une évaluation de formation afin de valider vos acquis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Clr>
                <a:srgbClr val="7030A0"/>
              </a:buClr>
            </a:pPr>
            <a:r>
              <a:rPr lang="fr-FR" sz="1600" dirty="0"/>
              <a:t>30 jours après la formation nous revenons vers vous afin de connaitre votre ressenti, et voir si vous avez réussi à appliquer vos nouvelles connaissances dans le cadre de votre travail quotidien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2DBCCE-993A-4106-BD16-98849C63BBDB}"/>
              </a:ext>
            </a:extLst>
          </p:cNvPr>
          <p:cNvSpPr/>
          <p:nvPr/>
        </p:nvSpPr>
        <p:spPr>
          <a:xfrm>
            <a:off x="1935887" y="273963"/>
            <a:ext cx="3193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7030A0"/>
                </a:solidFill>
              </a:rPr>
              <a:t>TRAVAUX PRATIQUE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37B0D35-EA03-426C-9403-72469B9269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01"/>
          <a:stretch/>
        </p:blipFill>
        <p:spPr>
          <a:xfrm>
            <a:off x="0" y="933662"/>
            <a:ext cx="7559675" cy="256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6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04B053E2-6230-48BE-A6D4-760167A6B7BF}"/>
              </a:ext>
            </a:extLst>
          </p:cNvPr>
          <p:cNvSpPr txBox="1">
            <a:spLocks/>
          </p:cNvSpPr>
          <p:nvPr/>
        </p:nvSpPr>
        <p:spPr>
          <a:xfrm>
            <a:off x="478427" y="4490113"/>
            <a:ext cx="6602819" cy="5145206"/>
          </a:xfrm>
          <a:prstGeom prst="rect">
            <a:avLst/>
          </a:prstGeom>
        </p:spPr>
        <p:txBody>
          <a:bodyPr>
            <a:norm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Aft>
                <a:spcPts val="600"/>
              </a:spcAft>
              <a:buClr>
                <a:srgbClr val="7030A0"/>
              </a:buClr>
              <a:buNone/>
            </a:pPr>
            <a:r>
              <a:rPr lang="fr-FR" sz="1800" b="1" dirty="0">
                <a:solidFill>
                  <a:srgbClr val="7030A0"/>
                </a:solidFill>
              </a:rPr>
              <a:t>DÉBUT DE LA FORMATION :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Clr>
                <a:srgbClr val="7030A0"/>
              </a:buClr>
            </a:pPr>
            <a:r>
              <a:rPr lang="fr-FR" sz="1600" dirty="0"/>
              <a:t>La journée de formation débute aux alentours de 09h30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Clr>
                <a:srgbClr val="7030A0"/>
              </a:buClr>
            </a:pPr>
            <a:r>
              <a:rPr lang="fr-FR" sz="1600" dirty="0"/>
              <a:t>Le formateur réalise ensuite un tour de table rapide afin de laisser les stagiaires se présenter et préciser leurs besoins de formation</a:t>
            </a:r>
          </a:p>
          <a:p>
            <a:pPr marL="0" indent="0" defTabSz="914400">
              <a:lnSpc>
                <a:spcPct val="100000"/>
              </a:lnSpc>
              <a:spcAft>
                <a:spcPts val="600"/>
              </a:spcAft>
              <a:buClr>
                <a:srgbClr val="7030A0"/>
              </a:buClr>
              <a:buNone/>
            </a:pPr>
            <a:r>
              <a:rPr lang="fr-FR" sz="1800" b="1" dirty="0">
                <a:solidFill>
                  <a:srgbClr val="7030A0"/>
                </a:solidFill>
              </a:rPr>
              <a:t>PAUSE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Clr>
                <a:srgbClr val="7030A0"/>
              </a:buClr>
            </a:pPr>
            <a:r>
              <a:rPr lang="fr-FR" sz="1600" dirty="0"/>
              <a:t>Nous réalisons une petite pause de 10 à 15 minutes toutes les 2 heures afin de permettre aux stagiaires de prendre l’air et de reposer leurs yeux !</a:t>
            </a:r>
          </a:p>
          <a:p>
            <a:pPr marL="0" indent="0" defTabSz="914400">
              <a:lnSpc>
                <a:spcPct val="100000"/>
              </a:lnSpc>
              <a:spcAft>
                <a:spcPts val="600"/>
              </a:spcAft>
              <a:buClr>
                <a:srgbClr val="7030A0"/>
              </a:buClr>
              <a:buNone/>
            </a:pPr>
            <a:r>
              <a:rPr lang="fr-FR" sz="1800" b="1" dirty="0">
                <a:solidFill>
                  <a:srgbClr val="7030A0"/>
                </a:solidFill>
              </a:rPr>
              <a:t>FIN DE LA FORMATION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Clr>
                <a:srgbClr val="7030A0"/>
              </a:buClr>
            </a:pPr>
            <a:r>
              <a:rPr lang="fr-FR" sz="1600" dirty="0"/>
              <a:t>La journée de formation se termine habituellement vers 17h30 pour une durée quotidienne de 7h00.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Clr>
                <a:srgbClr val="7030A0"/>
              </a:buClr>
            </a:pPr>
            <a:r>
              <a:rPr lang="fr-FR" sz="1600" dirty="0"/>
              <a:t>Les horaires de formation sont modulables et le formateur s’adapte à chaque contraintes d’entreprise</a:t>
            </a:r>
          </a:p>
          <a:p>
            <a:pPr marL="0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fr-FR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2DBCCE-993A-4106-BD16-98849C63BBDB}"/>
              </a:ext>
            </a:extLst>
          </p:cNvPr>
          <p:cNvSpPr/>
          <p:nvPr/>
        </p:nvSpPr>
        <p:spPr>
          <a:xfrm>
            <a:off x="1201003" y="287499"/>
            <a:ext cx="5625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7030A0"/>
                </a:solidFill>
              </a:rPr>
              <a:t>DÉROULEMENT DE LA JOURNÉE</a:t>
            </a:r>
          </a:p>
        </p:txBody>
      </p:sp>
      <p:pic>
        <p:nvPicPr>
          <p:cNvPr id="5" name="Image 4" descr="Une image contenant personne, portable&#10;&#10;Description générée automatiquement">
            <a:extLst>
              <a:ext uri="{FF2B5EF4-FFF2-40B4-BE49-F238E27FC236}">
                <a16:creationId xmlns:a16="http://schemas.microsoft.com/office/drawing/2014/main" id="{9C62AF3C-7587-451C-8E28-19D78CE71C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10"/>
          <a:stretch/>
        </p:blipFill>
        <p:spPr>
          <a:xfrm>
            <a:off x="-2" y="913166"/>
            <a:ext cx="7559675" cy="330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27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04B053E2-6230-48BE-A6D4-760167A6B7BF}"/>
              </a:ext>
            </a:extLst>
          </p:cNvPr>
          <p:cNvSpPr txBox="1">
            <a:spLocks/>
          </p:cNvSpPr>
          <p:nvPr/>
        </p:nvSpPr>
        <p:spPr>
          <a:xfrm>
            <a:off x="478426" y="4114891"/>
            <a:ext cx="6602819" cy="7560859"/>
          </a:xfrm>
          <a:prstGeom prst="rect">
            <a:avLst/>
          </a:prstGeom>
        </p:spPr>
        <p:txBody>
          <a:bodyPr>
            <a:norm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12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fr-FR" sz="1600" dirty="0"/>
              <a:t>RETINIUM est référencé sur le répertoire </a:t>
            </a:r>
            <a:r>
              <a:rPr lang="fr-FR" sz="1600" dirty="0" err="1">
                <a:solidFill>
                  <a:srgbClr val="F43B4F"/>
                </a:solidFill>
              </a:rPr>
              <a:t>DataDock</a:t>
            </a:r>
            <a:r>
              <a:rPr lang="fr-FR" sz="1600" dirty="0"/>
              <a:t>, vous pouvez donc faire financer votre formation par votre OPCA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fr-FR" sz="1600" dirty="0"/>
              <a:t>Afin de réaliser votre demande de financement vous devrez envoyer à votre OPCA 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7030A0"/>
              </a:buClr>
            </a:pPr>
            <a:r>
              <a:rPr lang="fr-FR" sz="1600" dirty="0">
                <a:solidFill>
                  <a:srgbClr val="7030A0"/>
                </a:solidFill>
              </a:rPr>
              <a:t>le plan de cours détaillé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7030A0"/>
              </a:buClr>
            </a:pPr>
            <a:r>
              <a:rPr lang="fr-FR" sz="1600" dirty="0">
                <a:solidFill>
                  <a:srgbClr val="7030A0"/>
                </a:solidFill>
              </a:rPr>
              <a:t>la convention de formation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7030A0"/>
              </a:buClr>
            </a:pPr>
            <a:r>
              <a:rPr lang="fr-FR" sz="1600" dirty="0">
                <a:solidFill>
                  <a:srgbClr val="7030A0"/>
                </a:solidFill>
              </a:rPr>
              <a:t>et un devis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fr-FR" sz="1600" dirty="0"/>
              <a:t>Votre OPCA décidera ensuite (en fonction du budget formation alloué à votre entreprise) de vous accorder ou non le financement. Nous recevons suite à leur décision un Accord de Prise en Charge.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fr-FR" sz="1600" dirty="0"/>
              <a:t>Vous avez ensuite 2 options 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7030A0"/>
              </a:buClr>
            </a:pPr>
            <a:r>
              <a:rPr lang="fr-FR" sz="1600" dirty="0">
                <a:solidFill>
                  <a:srgbClr val="7030A0"/>
                </a:solidFill>
              </a:rPr>
              <a:t>demander à votre OPCA de financer la formation en direct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7030A0"/>
              </a:buClr>
            </a:pPr>
            <a:r>
              <a:rPr lang="fr-FR" sz="1600" dirty="0">
                <a:solidFill>
                  <a:srgbClr val="7030A0"/>
                </a:solidFill>
              </a:rPr>
              <a:t>ou avancer les frais qu’il vous remboursera ensuite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fr-FR" sz="1600" dirty="0"/>
              <a:t>En fin de formation nous vous remettons une copie de la feuille de présence, et nous envoyons l’original à l’OPCA ainsi que la facture</a:t>
            </a:r>
          </a:p>
          <a:p>
            <a:pPr marL="0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fr-FR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2DBCCE-993A-4106-BD16-98849C63BBDB}"/>
              </a:ext>
            </a:extLst>
          </p:cNvPr>
          <p:cNvSpPr/>
          <p:nvPr/>
        </p:nvSpPr>
        <p:spPr>
          <a:xfrm>
            <a:off x="478427" y="287499"/>
            <a:ext cx="6602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7030A0"/>
                </a:solidFill>
              </a:rPr>
              <a:t>FINANCEMENT – AIDE À LA FORMATION</a:t>
            </a:r>
          </a:p>
        </p:txBody>
      </p:sp>
      <p:pic>
        <p:nvPicPr>
          <p:cNvPr id="5" name="Image 4" descr="Une image contenant texte, calculatrice&#10;&#10;Description générée automatiquement">
            <a:extLst>
              <a:ext uri="{FF2B5EF4-FFF2-40B4-BE49-F238E27FC236}">
                <a16:creationId xmlns:a16="http://schemas.microsoft.com/office/drawing/2014/main" id="{B78BB890-8A5C-44AD-909A-E8DEEED857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90"/>
          <a:stretch/>
        </p:blipFill>
        <p:spPr>
          <a:xfrm>
            <a:off x="752" y="913166"/>
            <a:ext cx="7559675" cy="270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88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8C7070-420C-4AC2-A832-9E28023768F1}"/>
              </a:ext>
            </a:extLst>
          </p:cNvPr>
          <p:cNvSpPr/>
          <p:nvPr/>
        </p:nvSpPr>
        <p:spPr>
          <a:xfrm>
            <a:off x="0" y="0"/>
            <a:ext cx="7559675" cy="10617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73A62B-1322-405E-B473-39E494D7FC11}"/>
              </a:ext>
            </a:extLst>
          </p:cNvPr>
          <p:cNvSpPr txBox="1"/>
          <p:nvPr/>
        </p:nvSpPr>
        <p:spPr>
          <a:xfrm>
            <a:off x="1546410" y="167371"/>
            <a:ext cx="3822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</a:rPr>
              <a:t>EXCEL INITIATION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414157-64F3-4361-9384-7107F612F1FF}"/>
              </a:ext>
            </a:extLst>
          </p:cNvPr>
          <p:cNvSpPr txBox="1"/>
          <p:nvPr/>
        </p:nvSpPr>
        <p:spPr>
          <a:xfrm>
            <a:off x="6104965" y="13482"/>
            <a:ext cx="1454710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</a:rPr>
              <a:t>JOURNÉE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</a:rPr>
              <a:t>7h00</a:t>
            </a: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5798CC3F-61A1-42D8-9186-E225F376E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91268"/>
              </p:ext>
            </p:extLst>
          </p:nvPr>
        </p:nvGraphicFramePr>
        <p:xfrm>
          <a:off x="1210236" y="1229127"/>
          <a:ext cx="6024282" cy="15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4282">
                  <a:extLst>
                    <a:ext uri="{9D8B030D-6E8A-4147-A177-3AD203B41FA5}">
                      <a16:colId xmlns:a16="http://schemas.microsoft.com/office/drawing/2014/main" val="409437507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>
                          <a:solidFill>
                            <a:schemeClr val="accent2"/>
                          </a:solidFill>
                        </a:rPr>
                        <a:t>Créer des fonctions de calcul et les différents objets Excel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16023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solidFill>
                            <a:schemeClr val="accent2"/>
                          </a:solidFill>
                        </a:rPr>
                        <a:t>Toutes personnes souhaitant utilisant le logiciel MS EXCEL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69394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solidFill>
                            <a:schemeClr val="accent2"/>
                          </a:solidFill>
                        </a:rPr>
                        <a:t>Un support de cours et des </a:t>
                      </a:r>
                      <a:r>
                        <a:rPr lang="fr-FR" sz="1600">
                          <a:solidFill>
                            <a:schemeClr val="accent2"/>
                          </a:solidFill>
                        </a:rPr>
                        <a:t>cas pratiques </a:t>
                      </a:r>
                      <a:r>
                        <a:rPr lang="fr-FR" sz="1600" dirty="0">
                          <a:solidFill>
                            <a:schemeClr val="accent2"/>
                          </a:solidFill>
                        </a:rPr>
                        <a:t>fournis sur clé USB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947054"/>
                  </a:ext>
                </a:extLst>
              </a:tr>
            </a:tbl>
          </a:graphicData>
        </a:graphic>
      </p:graphicFrame>
      <p:pic>
        <p:nvPicPr>
          <p:cNvPr id="10" name="Graphique 9" descr="Mille">
            <a:extLst>
              <a:ext uri="{FF2B5EF4-FFF2-40B4-BE49-F238E27FC236}">
                <a16:creationId xmlns:a16="http://schemas.microsoft.com/office/drawing/2014/main" id="{F5BE1AFF-D53F-43C7-8DE4-234592CF6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798" y="1340420"/>
            <a:ext cx="396000" cy="396000"/>
          </a:xfrm>
          <a:prstGeom prst="rect">
            <a:avLst/>
          </a:prstGeom>
        </p:spPr>
      </p:pic>
      <p:pic>
        <p:nvPicPr>
          <p:cNvPr id="14" name="Graphique 13" descr="Public cible">
            <a:extLst>
              <a:ext uri="{FF2B5EF4-FFF2-40B4-BE49-F238E27FC236}">
                <a16:creationId xmlns:a16="http://schemas.microsoft.com/office/drawing/2014/main" id="{B9E11E1E-B20D-4A92-B07E-E4F23400B9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798" y="1817084"/>
            <a:ext cx="396000" cy="396000"/>
          </a:xfrm>
          <a:prstGeom prst="rect">
            <a:avLst/>
          </a:prstGeom>
        </p:spPr>
      </p:pic>
      <p:pic>
        <p:nvPicPr>
          <p:cNvPr id="16" name="Graphique 15" descr="Porte-documents">
            <a:extLst>
              <a:ext uri="{FF2B5EF4-FFF2-40B4-BE49-F238E27FC236}">
                <a16:creationId xmlns:a16="http://schemas.microsoft.com/office/drawing/2014/main" id="{A86BEE33-408B-492D-B77A-BE02C4939F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798" y="2293748"/>
            <a:ext cx="396000" cy="396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7D80EA28-A427-4702-908F-B32C683E5E7F}"/>
              </a:ext>
            </a:extLst>
          </p:cNvPr>
          <p:cNvSpPr txBox="1"/>
          <p:nvPr/>
        </p:nvSpPr>
        <p:spPr>
          <a:xfrm>
            <a:off x="414670" y="3074383"/>
            <a:ext cx="6968769" cy="7156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2"/>
                </a:solidFill>
              </a:rPr>
              <a:t>RECHERCHE D’EFFICACITÉ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Utilisation des styles et tableaux - Thèmes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Formats de cellules et formats automatiques 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Mise en forme conditionnelle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Astuces et raccourcis </a:t>
            </a:r>
          </a:p>
          <a:p>
            <a:endParaRPr lang="fr-FR" sz="1400" dirty="0"/>
          </a:p>
          <a:p>
            <a:r>
              <a:rPr lang="fr-FR" sz="1400" b="1" dirty="0">
                <a:solidFill>
                  <a:schemeClr val="accent2"/>
                </a:solidFill>
              </a:rPr>
              <a:t>CALCULS DANS LE TABLEUR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Fonction SOMME et fonctions associées (MOYENNE, NB, MAX …)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Calculs divers (pourcentage, opérations …) 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Utilisation des assistants dans l'écriture des fonctions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Type d'adressage dans les formules (utilisation des $)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Recherche des erreurs</a:t>
            </a:r>
          </a:p>
          <a:p>
            <a:endParaRPr lang="fr-FR" sz="1400" dirty="0"/>
          </a:p>
          <a:p>
            <a:r>
              <a:rPr lang="fr-FR" sz="1400" b="1" dirty="0">
                <a:solidFill>
                  <a:schemeClr val="accent2"/>
                </a:solidFill>
              </a:rPr>
              <a:t>FONCTIONS DE CALCUL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Fonctions conditionnelles (SI, NB.SI, SOMME.SI)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Fonctions de recherche (RECHERCHEV, SIERREUR)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Fonctions courantes (ARRONDI, RANG, GAUCHE …)</a:t>
            </a:r>
          </a:p>
          <a:p>
            <a:endParaRPr lang="fr-FR" sz="1400" dirty="0"/>
          </a:p>
          <a:p>
            <a:r>
              <a:rPr lang="fr-FR" sz="1400" b="1" dirty="0">
                <a:solidFill>
                  <a:schemeClr val="accent2"/>
                </a:solidFill>
              </a:rPr>
              <a:t>LES LISTES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Présentation et gestion spécifique (volets, déplacements, validation …)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Filtres et extractions </a:t>
            </a:r>
          </a:p>
          <a:p>
            <a:endParaRPr lang="fr-FR" sz="1400" dirty="0"/>
          </a:p>
          <a:p>
            <a:r>
              <a:rPr lang="fr-FR" sz="1400" b="1" dirty="0">
                <a:solidFill>
                  <a:schemeClr val="accent2"/>
                </a:solidFill>
              </a:rPr>
              <a:t>TABLEAUX CROISÉS DYNAMIQUES (TCD)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Construction simple et intuitive d'un TCD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Graphique associé</a:t>
            </a:r>
          </a:p>
          <a:p>
            <a:endParaRPr lang="fr-FR" sz="1400" dirty="0"/>
          </a:p>
          <a:p>
            <a:r>
              <a:rPr lang="fr-FR" sz="1400" b="1" dirty="0">
                <a:solidFill>
                  <a:schemeClr val="accent2"/>
                </a:solidFill>
              </a:rPr>
              <a:t>LES GRAPHIQUES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Construction automatique de graphiques simples</a:t>
            </a:r>
          </a:p>
          <a:p>
            <a:endParaRPr lang="fr-FR" sz="1400" dirty="0"/>
          </a:p>
          <a:p>
            <a:r>
              <a:rPr lang="fr-FR" sz="1400" b="1" dirty="0">
                <a:solidFill>
                  <a:schemeClr val="accent2"/>
                </a:solidFill>
              </a:rPr>
              <a:t>LES FEUILLES IMBRIQUÉES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Le travail sur plusieurs feuilles d'un même classeur</a:t>
            </a:r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193805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8C7070-420C-4AC2-A832-9E28023768F1}"/>
              </a:ext>
            </a:extLst>
          </p:cNvPr>
          <p:cNvSpPr/>
          <p:nvPr/>
        </p:nvSpPr>
        <p:spPr>
          <a:xfrm>
            <a:off x="0" y="0"/>
            <a:ext cx="7559675" cy="10617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73A62B-1322-405E-B473-39E494D7FC11}"/>
              </a:ext>
            </a:extLst>
          </p:cNvPr>
          <p:cNvSpPr txBox="1"/>
          <p:nvPr/>
        </p:nvSpPr>
        <p:spPr>
          <a:xfrm>
            <a:off x="122830" y="167371"/>
            <a:ext cx="7420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</a:rPr>
              <a:t>EXCEL PERFECTIONNEMENT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414157-64F3-4361-9384-7107F612F1FF}"/>
              </a:ext>
            </a:extLst>
          </p:cNvPr>
          <p:cNvSpPr txBox="1"/>
          <p:nvPr/>
        </p:nvSpPr>
        <p:spPr>
          <a:xfrm>
            <a:off x="6104965" y="13482"/>
            <a:ext cx="1454710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</a:rPr>
              <a:t>JOURNÉE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</a:rPr>
              <a:t>7h00</a:t>
            </a: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5798CC3F-61A1-42D8-9186-E225F376E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82579"/>
              </p:ext>
            </p:extLst>
          </p:nvPr>
        </p:nvGraphicFramePr>
        <p:xfrm>
          <a:off x="1210236" y="1229127"/>
          <a:ext cx="6024282" cy="158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4282">
                  <a:extLst>
                    <a:ext uri="{9D8B030D-6E8A-4147-A177-3AD203B41FA5}">
                      <a16:colId xmlns:a16="http://schemas.microsoft.com/office/drawing/2014/main" val="409437507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>
                          <a:solidFill>
                            <a:schemeClr val="accent2"/>
                          </a:solidFill>
                        </a:rPr>
                        <a:t>Maitriser toutes les fonctions et méthodes les plus utilisées avec Excel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16023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solidFill>
                            <a:schemeClr val="accent2"/>
                          </a:solidFill>
                        </a:rPr>
                        <a:t>Toutes personnes souhaitant construire des tableaux de pilotage, de consolidation ou de suivi de l'activité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69394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solidFill>
                            <a:schemeClr val="accent2"/>
                          </a:solidFill>
                        </a:rPr>
                        <a:t>Un support de cours et des cas pratiques fournis sur clé USB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947054"/>
                  </a:ext>
                </a:extLst>
              </a:tr>
            </a:tbl>
          </a:graphicData>
        </a:graphic>
      </p:graphicFrame>
      <p:pic>
        <p:nvPicPr>
          <p:cNvPr id="10" name="Graphique 9" descr="Mille">
            <a:extLst>
              <a:ext uri="{FF2B5EF4-FFF2-40B4-BE49-F238E27FC236}">
                <a16:creationId xmlns:a16="http://schemas.microsoft.com/office/drawing/2014/main" id="{F5BE1AFF-D53F-43C7-8DE4-234592CF6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798" y="1340420"/>
            <a:ext cx="396000" cy="396000"/>
          </a:xfrm>
          <a:prstGeom prst="rect">
            <a:avLst/>
          </a:prstGeom>
        </p:spPr>
      </p:pic>
      <p:pic>
        <p:nvPicPr>
          <p:cNvPr id="14" name="Graphique 13" descr="Public cible">
            <a:extLst>
              <a:ext uri="{FF2B5EF4-FFF2-40B4-BE49-F238E27FC236}">
                <a16:creationId xmlns:a16="http://schemas.microsoft.com/office/drawing/2014/main" id="{B9E11E1E-B20D-4A92-B07E-E4F23400B9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798" y="1844380"/>
            <a:ext cx="396000" cy="396000"/>
          </a:xfrm>
          <a:prstGeom prst="rect">
            <a:avLst/>
          </a:prstGeom>
        </p:spPr>
      </p:pic>
      <p:pic>
        <p:nvPicPr>
          <p:cNvPr id="16" name="Graphique 15" descr="Porte-documents">
            <a:extLst>
              <a:ext uri="{FF2B5EF4-FFF2-40B4-BE49-F238E27FC236}">
                <a16:creationId xmlns:a16="http://schemas.microsoft.com/office/drawing/2014/main" id="{A86BEE33-408B-492D-B77A-BE02C4939F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798" y="2348340"/>
            <a:ext cx="396000" cy="396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7D80EA28-A427-4702-908F-B32C683E5E7F}"/>
              </a:ext>
            </a:extLst>
          </p:cNvPr>
          <p:cNvSpPr txBox="1"/>
          <p:nvPr/>
        </p:nvSpPr>
        <p:spPr>
          <a:xfrm>
            <a:off x="414670" y="3074383"/>
            <a:ext cx="6968769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2"/>
                </a:solidFill>
              </a:rPr>
              <a:t>RECHERCHE D’EFFICACITÉ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Formats de cellules et formats automatiques 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Astuces et raccourcis </a:t>
            </a:r>
          </a:p>
          <a:p>
            <a:endParaRPr lang="fr-FR" sz="1400" dirty="0"/>
          </a:p>
          <a:p>
            <a:r>
              <a:rPr lang="fr-FR" sz="1400" b="1" dirty="0">
                <a:solidFill>
                  <a:schemeClr val="accent2"/>
                </a:solidFill>
              </a:rPr>
              <a:t>CALCULS DANS LE TABLEUR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Rappel sur le type d'adressage dans les formules (utilisation des $)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Utilisation du format Tableau</a:t>
            </a:r>
          </a:p>
          <a:p>
            <a:pPr marL="627063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Les mises en forme conditionnelles</a:t>
            </a:r>
          </a:p>
          <a:p>
            <a:endParaRPr lang="fr-FR" sz="1400" dirty="0"/>
          </a:p>
          <a:p>
            <a:r>
              <a:rPr lang="fr-FR" sz="1400" b="1" dirty="0">
                <a:solidFill>
                  <a:schemeClr val="accent2"/>
                </a:solidFill>
              </a:rPr>
              <a:t>PERFECTIONNEMENT DANS LES FONCTIONS DE CALCUL :</a:t>
            </a:r>
          </a:p>
          <a:p>
            <a:pPr marL="627063" lvl="1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Fonctions conditionnelles SI, ET, OU, NON</a:t>
            </a:r>
          </a:p>
          <a:p>
            <a:pPr marL="627063" lvl="1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Fonctions de regroupement NB.SI, SOMME.SI, NB.SI.ENS, SOMME.SI.ENS  …</a:t>
            </a:r>
          </a:p>
          <a:p>
            <a:pPr marL="627063" lvl="1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Fonctions de recherche : RECHERCHEV, SIERREUR …</a:t>
            </a:r>
          </a:p>
          <a:p>
            <a:pPr marL="627063" lvl="1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Fonctions de texte : GAUCHE, STXT, MAJUSCULE …</a:t>
            </a:r>
          </a:p>
          <a:p>
            <a:pPr marL="627063" lvl="1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Fonctions de date : ANNEE, MOIS, NB.JOURS.OUVRES, DATEDIF…</a:t>
            </a:r>
          </a:p>
          <a:p>
            <a:pPr marL="627063" lvl="1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Autres fonctions avancées : DECALER, EQUIV, INDEX, INDIRECT …</a:t>
            </a:r>
          </a:p>
          <a:p>
            <a:endParaRPr lang="fr-FR" sz="1400" b="1" dirty="0">
              <a:solidFill>
                <a:schemeClr val="accent2"/>
              </a:solidFill>
            </a:endParaRPr>
          </a:p>
          <a:p>
            <a:r>
              <a:rPr lang="fr-FR" sz="1400" b="1" dirty="0">
                <a:solidFill>
                  <a:schemeClr val="accent2"/>
                </a:solidFill>
              </a:rPr>
              <a:t>LES TABLEAUX CROISÉS DYNAMIQUES (TCD)</a:t>
            </a:r>
          </a:p>
          <a:p>
            <a:pPr marL="627063" lvl="1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Calculs dans les TCD</a:t>
            </a:r>
          </a:p>
          <a:p>
            <a:pPr marL="627063" lvl="1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Champs et éléments calculés</a:t>
            </a:r>
          </a:p>
          <a:p>
            <a:pPr marL="627063" lvl="1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Groupement et dissociation </a:t>
            </a:r>
          </a:p>
          <a:p>
            <a:pPr marL="627063" lvl="1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Graphiques</a:t>
            </a:r>
          </a:p>
          <a:p>
            <a:endParaRPr lang="fr-FR" sz="1400" b="1" dirty="0">
              <a:solidFill>
                <a:schemeClr val="accent2"/>
              </a:solidFill>
            </a:endParaRPr>
          </a:p>
          <a:p>
            <a:r>
              <a:rPr lang="fr-FR" sz="1400" b="1" dirty="0">
                <a:solidFill>
                  <a:schemeClr val="accent2"/>
                </a:solidFill>
              </a:rPr>
              <a:t>LES GRAPHIQUES</a:t>
            </a:r>
          </a:p>
          <a:p>
            <a:pPr marL="627063" lvl="1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Rappel des techniques de construction</a:t>
            </a:r>
          </a:p>
          <a:p>
            <a:pPr marL="627063" lvl="1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Graphiques plus "avancés"</a:t>
            </a:r>
          </a:p>
          <a:p>
            <a:pPr marL="627063" lvl="1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Création et utilisation de modèles</a:t>
            </a:r>
          </a:p>
          <a:p>
            <a:endParaRPr lang="fr-FR" sz="1400" b="1" dirty="0">
              <a:solidFill>
                <a:schemeClr val="accent2"/>
              </a:solidFill>
            </a:endParaRPr>
          </a:p>
          <a:p>
            <a:r>
              <a:rPr lang="fr-FR" sz="1400" b="1" dirty="0">
                <a:solidFill>
                  <a:schemeClr val="accent2"/>
                </a:solidFill>
              </a:rPr>
              <a:t>EXEMPLES</a:t>
            </a:r>
          </a:p>
          <a:p>
            <a:pPr marL="627063" lvl="1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Exercices pratiques tout au long de la session</a:t>
            </a:r>
          </a:p>
          <a:p>
            <a:pPr marL="627063" lvl="1" indent="-2651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Travail spécifique sur les besoins des stagiaires</a:t>
            </a:r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2203712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MIcrosoft Palet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B579A"/>
      </a:accent1>
      <a:accent2>
        <a:srgbClr val="217346"/>
      </a:accent2>
      <a:accent3>
        <a:srgbClr val="D24726"/>
      </a:accent3>
      <a:accent4>
        <a:srgbClr val="A4373A"/>
      </a:accent4>
      <a:accent5>
        <a:srgbClr val="F1C911"/>
      </a:accent5>
      <a:accent6>
        <a:srgbClr val="002C5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4381</Words>
  <Application>Microsoft Office PowerPoint</Application>
  <PresentationFormat>Personnalisé</PresentationFormat>
  <Paragraphs>810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Dolce Vita</vt:lpstr>
      <vt:lpstr>Wingdings</vt:lpstr>
      <vt:lpstr>Zrnic Rg</vt:lpstr>
      <vt:lpstr>Thème Office</vt:lpstr>
      <vt:lpstr>Formations Bureautiques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Audrey Vouilloux</dc:creator>
  <cp:lastModifiedBy>Audrey Vouilloux</cp:lastModifiedBy>
  <cp:revision>32</cp:revision>
  <dcterms:created xsi:type="dcterms:W3CDTF">2021-02-02T09:16:38Z</dcterms:created>
  <dcterms:modified xsi:type="dcterms:W3CDTF">2021-02-04T08:38:25Z</dcterms:modified>
</cp:coreProperties>
</file>